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53" r:id="rId2"/>
    <p:sldId id="3394" r:id="rId3"/>
    <p:sldId id="3404" r:id="rId4"/>
    <p:sldId id="3358" r:id="rId5"/>
    <p:sldId id="289" r:id="rId6"/>
    <p:sldId id="290" r:id="rId7"/>
    <p:sldId id="311" r:id="rId8"/>
    <p:sldId id="312" r:id="rId9"/>
    <p:sldId id="3447" r:id="rId10"/>
    <p:sldId id="3448" r:id="rId11"/>
    <p:sldId id="3449" r:id="rId12"/>
    <p:sldId id="3450" r:id="rId13"/>
    <p:sldId id="3451" r:id="rId14"/>
    <p:sldId id="3452" r:id="rId15"/>
    <p:sldId id="3453" r:id="rId16"/>
    <p:sldId id="3407" r:id="rId17"/>
    <p:sldId id="3408" r:id="rId18"/>
    <p:sldId id="3454" r:id="rId19"/>
    <p:sldId id="3455" r:id="rId20"/>
    <p:sldId id="3456" r:id="rId21"/>
    <p:sldId id="340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ải Anh Nguyễn" initials="HAN" lastIdx="2" clrIdx="0">
    <p:extLst>
      <p:ext uri="{19B8F6BF-5375-455C-9EA6-DF929625EA0E}">
        <p15:presenceInfo xmlns:p15="http://schemas.microsoft.com/office/powerpoint/2012/main" userId="35d529f9620904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A92"/>
    <a:srgbClr val="CFD5EA"/>
    <a:srgbClr val="E9EBF5"/>
    <a:srgbClr val="0040A7"/>
    <a:srgbClr val="0156D3"/>
    <a:srgbClr val="5B9BD5"/>
    <a:srgbClr val="2A43FA"/>
    <a:srgbClr val="002DEA"/>
    <a:srgbClr val="70AD4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034" autoAdjust="0"/>
  </p:normalViewPr>
  <p:slideViewPr>
    <p:cSldViewPr snapToGrid="0">
      <p:cViewPr varScale="1">
        <p:scale>
          <a:sx n="135" d="100"/>
          <a:sy n="135" d="100"/>
        </p:scale>
        <p:origin x="1176" y="13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AB7EC-F194-40DD-B5F8-CC94FA299491}" type="datetimeFigureOut">
              <a:rPr lang="en-US" smtClean="0"/>
              <a:t>11/18/2023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EE4C6-C7D5-4160-B861-08EF85371A6B}" type="slidenum">
              <a:rPr lang="en-US" smtClean="0"/>
              <a:t>‹#›</a:t>
            </a:fld>
            <a:endParaRPr lang="en-US"/>
          </a:p>
        </p:txBody>
      </p:sp>
    </p:spTree>
    <p:extLst>
      <p:ext uri="{BB962C8B-B14F-4D97-AF65-F5344CB8AC3E}">
        <p14:creationId xmlns:p14="http://schemas.microsoft.com/office/powerpoint/2010/main" val="104295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EEE4C6-C7D5-4160-B861-08EF85371A6B}" type="slidenum">
              <a:rPr lang="en-US" smtClean="0"/>
              <a:t>1</a:t>
            </a:fld>
            <a:endParaRPr lang="en-US"/>
          </a:p>
        </p:txBody>
      </p:sp>
    </p:spTree>
    <p:extLst>
      <p:ext uri="{BB962C8B-B14F-4D97-AF65-F5344CB8AC3E}">
        <p14:creationId xmlns:p14="http://schemas.microsoft.com/office/powerpoint/2010/main" val="2349119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EE4C6-C7D5-4160-B861-08EF85371A6B}" type="slidenum">
              <a:rPr lang="en-US" smtClean="0"/>
              <a:t>20</a:t>
            </a:fld>
            <a:endParaRPr lang="en-US"/>
          </a:p>
        </p:txBody>
      </p:sp>
    </p:spTree>
    <p:extLst>
      <p:ext uri="{BB962C8B-B14F-4D97-AF65-F5344CB8AC3E}">
        <p14:creationId xmlns:p14="http://schemas.microsoft.com/office/powerpoint/2010/main" val="102927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EEE4C6-C7D5-4160-B861-08EF85371A6B}" type="slidenum">
              <a:rPr lang="en-US" smtClean="0"/>
              <a:t>21</a:t>
            </a:fld>
            <a:endParaRPr lang="en-US"/>
          </a:p>
        </p:txBody>
      </p:sp>
    </p:spTree>
    <p:extLst>
      <p:ext uri="{BB962C8B-B14F-4D97-AF65-F5344CB8AC3E}">
        <p14:creationId xmlns:p14="http://schemas.microsoft.com/office/powerpoint/2010/main" val="171060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EE4C6-C7D5-4160-B861-08EF85371A6B}" type="slidenum">
              <a:rPr lang="en-US" smtClean="0"/>
              <a:t>2</a:t>
            </a:fld>
            <a:endParaRPr lang="en-US"/>
          </a:p>
        </p:txBody>
      </p:sp>
    </p:spTree>
    <p:extLst>
      <p:ext uri="{BB962C8B-B14F-4D97-AF65-F5344CB8AC3E}">
        <p14:creationId xmlns:p14="http://schemas.microsoft.com/office/powerpoint/2010/main" val="14637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EE4C6-C7D5-4160-B861-08EF85371A6B}" type="slidenum">
              <a:rPr lang="en-US" smtClean="0"/>
              <a:t>3</a:t>
            </a:fld>
            <a:endParaRPr lang="en-US"/>
          </a:p>
        </p:txBody>
      </p:sp>
    </p:spTree>
    <p:extLst>
      <p:ext uri="{BB962C8B-B14F-4D97-AF65-F5344CB8AC3E}">
        <p14:creationId xmlns:p14="http://schemas.microsoft.com/office/powerpoint/2010/main" val="219382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EE4C6-C7D5-4160-B861-08EF85371A6B}" type="slidenum">
              <a:rPr lang="en-US" smtClean="0"/>
              <a:t>4</a:t>
            </a:fld>
            <a:endParaRPr lang="en-US"/>
          </a:p>
        </p:txBody>
      </p:sp>
    </p:spTree>
    <p:extLst>
      <p:ext uri="{BB962C8B-B14F-4D97-AF65-F5344CB8AC3E}">
        <p14:creationId xmlns:p14="http://schemas.microsoft.com/office/powerpoint/2010/main" val="2419869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latin typeface="Bahnschrift" panose="020B0502040204020203"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B8EEE4C6-C7D5-4160-B861-08EF85371A6B}" type="slidenum">
              <a:rPr lang="en-US" smtClean="0"/>
              <a:t>9</a:t>
            </a:fld>
            <a:endParaRPr lang="en-US"/>
          </a:p>
        </p:txBody>
      </p:sp>
    </p:spTree>
    <p:extLst>
      <p:ext uri="{BB962C8B-B14F-4D97-AF65-F5344CB8AC3E}">
        <p14:creationId xmlns:p14="http://schemas.microsoft.com/office/powerpoint/2010/main" val="81250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EE4C6-C7D5-4160-B861-08EF85371A6B}" type="slidenum">
              <a:rPr lang="en-US" smtClean="0"/>
              <a:t>16</a:t>
            </a:fld>
            <a:endParaRPr lang="en-US"/>
          </a:p>
        </p:txBody>
      </p:sp>
    </p:spTree>
    <p:extLst>
      <p:ext uri="{BB962C8B-B14F-4D97-AF65-F5344CB8AC3E}">
        <p14:creationId xmlns:p14="http://schemas.microsoft.com/office/powerpoint/2010/main" val="298551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EE4C6-C7D5-4160-B861-08EF85371A6B}" type="slidenum">
              <a:rPr lang="en-US" smtClean="0"/>
              <a:t>17</a:t>
            </a:fld>
            <a:endParaRPr lang="en-US"/>
          </a:p>
        </p:txBody>
      </p:sp>
    </p:spTree>
    <p:extLst>
      <p:ext uri="{BB962C8B-B14F-4D97-AF65-F5344CB8AC3E}">
        <p14:creationId xmlns:p14="http://schemas.microsoft.com/office/powerpoint/2010/main" val="238292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EE4C6-C7D5-4160-B861-08EF85371A6B}" type="slidenum">
              <a:rPr lang="en-US" smtClean="0"/>
              <a:t>18</a:t>
            </a:fld>
            <a:endParaRPr lang="en-US"/>
          </a:p>
        </p:txBody>
      </p:sp>
    </p:spTree>
    <p:extLst>
      <p:ext uri="{BB962C8B-B14F-4D97-AF65-F5344CB8AC3E}">
        <p14:creationId xmlns:p14="http://schemas.microsoft.com/office/powerpoint/2010/main" val="3336995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EEE4C6-C7D5-4160-B861-08EF85371A6B}" type="slidenum">
              <a:rPr lang="en-US" smtClean="0"/>
              <a:t>19</a:t>
            </a:fld>
            <a:endParaRPr lang="en-US"/>
          </a:p>
        </p:txBody>
      </p:sp>
    </p:spTree>
    <p:extLst>
      <p:ext uri="{BB962C8B-B14F-4D97-AF65-F5344CB8AC3E}">
        <p14:creationId xmlns:p14="http://schemas.microsoft.com/office/powerpoint/2010/main" val="312039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B66D6-4E59-4D3B-8D57-258BB3F439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FA2A76-1135-444C-88CA-7855A6DDA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243B91-70BC-4D4C-B7D1-987D9B19F193}"/>
              </a:ext>
            </a:extLst>
          </p:cNvPr>
          <p:cNvSpPr>
            <a:spLocks noGrp="1"/>
          </p:cNvSpPr>
          <p:nvPr>
            <p:ph type="dt" sz="half" idx="10"/>
          </p:nvPr>
        </p:nvSpPr>
        <p:spPr/>
        <p:txBody>
          <a:bodyPr/>
          <a:lstStyle/>
          <a:p>
            <a:fld id="{9FA18D9F-6E95-4F39-A4D6-AD7DE872F319}" type="datetimeFigureOut">
              <a:rPr lang="en-US" smtClean="0"/>
              <a:t>11/18/2023</a:t>
            </a:fld>
            <a:endParaRPr lang="en-US"/>
          </a:p>
        </p:txBody>
      </p:sp>
      <p:sp>
        <p:nvSpPr>
          <p:cNvPr id="5" name="Footer Placeholder 4">
            <a:extLst>
              <a:ext uri="{FF2B5EF4-FFF2-40B4-BE49-F238E27FC236}">
                <a16:creationId xmlns:a16="http://schemas.microsoft.com/office/drawing/2014/main" id="{B3930DD3-5022-4F3E-B9DE-1006BA1AF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63F9A-C489-4134-BB9F-D44E6F8A5836}"/>
              </a:ext>
            </a:extLst>
          </p:cNvPr>
          <p:cNvSpPr>
            <a:spLocks noGrp="1"/>
          </p:cNvSpPr>
          <p:nvPr>
            <p:ph type="sldNum" sz="quarter" idx="12"/>
          </p:nvPr>
        </p:nvSpPr>
        <p:spPr/>
        <p:txBody>
          <a:bodyPr/>
          <a:lstStyle/>
          <a:p>
            <a:fld id="{3DCD84F8-0B92-49CF-945F-99EF4837A7C0}" type="slidenum">
              <a:rPr lang="en-US" smtClean="0"/>
              <a:t>‹#›</a:t>
            </a:fld>
            <a:endParaRPr lang="en-US"/>
          </a:p>
        </p:txBody>
      </p:sp>
    </p:spTree>
    <p:extLst>
      <p:ext uri="{BB962C8B-B14F-4D97-AF65-F5344CB8AC3E}">
        <p14:creationId xmlns:p14="http://schemas.microsoft.com/office/powerpoint/2010/main" val="40462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BAE04-6D4C-437C-812A-DBD78DB39B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F86406-DACD-40D0-B6BB-B0871059A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2AD83-4EBB-4CF8-AC3C-ACD81BF5561C}"/>
              </a:ext>
            </a:extLst>
          </p:cNvPr>
          <p:cNvSpPr>
            <a:spLocks noGrp="1"/>
          </p:cNvSpPr>
          <p:nvPr>
            <p:ph type="dt" sz="half" idx="10"/>
          </p:nvPr>
        </p:nvSpPr>
        <p:spPr/>
        <p:txBody>
          <a:bodyPr/>
          <a:lstStyle/>
          <a:p>
            <a:fld id="{9FA18D9F-6E95-4F39-A4D6-AD7DE872F319}" type="datetimeFigureOut">
              <a:rPr lang="en-US" smtClean="0"/>
              <a:t>11/18/2023</a:t>
            </a:fld>
            <a:endParaRPr lang="en-US"/>
          </a:p>
        </p:txBody>
      </p:sp>
      <p:sp>
        <p:nvSpPr>
          <p:cNvPr id="5" name="Footer Placeholder 4">
            <a:extLst>
              <a:ext uri="{FF2B5EF4-FFF2-40B4-BE49-F238E27FC236}">
                <a16:creationId xmlns:a16="http://schemas.microsoft.com/office/drawing/2014/main" id="{2313AB07-7046-4511-8E81-819023AAC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D31E2-8BEF-459A-9712-2E74D9E6DA92}"/>
              </a:ext>
            </a:extLst>
          </p:cNvPr>
          <p:cNvSpPr>
            <a:spLocks noGrp="1"/>
          </p:cNvSpPr>
          <p:nvPr>
            <p:ph type="sldNum" sz="quarter" idx="12"/>
          </p:nvPr>
        </p:nvSpPr>
        <p:spPr/>
        <p:txBody>
          <a:bodyPr/>
          <a:lstStyle/>
          <a:p>
            <a:fld id="{3DCD84F8-0B92-49CF-945F-99EF4837A7C0}" type="slidenum">
              <a:rPr lang="en-US" smtClean="0"/>
              <a:t>‹#›</a:t>
            </a:fld>
            <a:endParaRPr lang="en-US"/>
          </a:p>
        </p:txBody>
      </p:sp>
    </p:spTree>
    <p:extLst>
      <p:ext uri="{BB962C8B-B14F-4D97-AF65-F5344CB8AC3E}">
        <p14:creationId xmlns:p14="http://schemas.microsoft.com/office/powerpoint/2010/main" val="198845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2BAFA2-02A4-4F46-B07C-CA4884F670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5BF12D-5CE7-40AE-B40F-2B5A116F25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76851-1C5C-4CEF-812D-45E40B375558}"/>
              </a:ext>
            </a:extLst>
          </p:cNvPr>
          <p:cNvSpPr>
            <a:spLocks noGrp="1"/>
          </p:cNvSpPr>
          <p:nvPr>
            <p:ph type="dt" sz="half" idx="10"/>
          </p:nvPr>
        </p:nvSpPr>
        <p:spPr/>
        <p:txBody>
          <a:bodyPr/>
          <a:lstStyle/>
          <a:p>
            <a:fld id="{9FA18D9F-6E95-4F39-A4D6-AD7DE872F319}" type="datetimeFigureOut">
              <a:rPr lang="en-US" smtClean="0"/>
              <a:t>11/18/2023</a:t>
            </a:fld>
            <a:endParaRPr lang="en-US"/>
          </a:p>
        </p:txBody>
      </p:sp>
      <p:sp>
        <p:nvSpPr>
          <p:cNvPr id="5" name="Footer Placeholder 4">
            <a:extLst>
              <a:ext uri="{FF2B5EF4-FFF2-40B4-BE49-F238E27FC236}">
                <a16:creationId xmlns:a16="http://schemas.microsoft.com/office/drawing/2014/main" id="{EA9E27A9-6899-4B3D-83BA-37653051B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3E072-0F30-466C-8706-368C10EF97DA}"/>
              </a:ext>
            </a:extLst>
          </p:cNvPr>
          <p:cNvSpPr>
            <a:spLocks noGrp="1"/>
          </p:cNvSpPr>
          <p:nvPr>
            <p:ph type="sldNum" sz="quarter" idx="12"/>
          </p:nvPr>
        </p:nvSpPr>
        <p:spPr/>
        <p:txBody>
          <a:bodyPr/>
          <a:lstStyle/>
          <a:p>
            <a:fld id="{3DCD84F8-0B92-49CF-945F-99EF4837A7C0}" type="slidenum">
              <a:rPr lang="en-US" smtClean="0"/>
              <a:t>‹#›</a:t>
            </a:fld>
            <a:endParaRPr lang="en-US"/>
          </a:p>
        </p:txBody>
      </p:sp>
    </p:spTree>
    <p:extLst>
      <p:ext uri="{BB962C8B-B14F-4D97-AF65-F5344CB8AC3E}">
        <p14:creationId xmlns:p14="http://schemas.microsoft.com/office/powerpoint/2010/main" val="236254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37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383E4-FEED-48CF-AB11-857C218B3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5EC6FF-0628-44D0-B1D1-F5A669DF265A}"/>
              </a:ext>
            </a:extLst>
          </p:cNvPr>
          <p:cNvSpPr>
            <a:spLocks noGrp="1"/>
          </p:cNvSpPr>
          <p:nvPr>
            <p:ph idx="1" hasCustomPrompt="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Date Placeholder 3">
            <a:extLst>
              <a:ext uri="{FF2B5EF4-FFF2-40B4-BE49-F238E27FC236}">
                <a16:creationId xmlns:a16="http://schemas.microsoft.com/office/drawing/2014/main" id="{BE5582E8-3A84-4D7B-B3B4-57D706E00C61}"/>
              </a:ext>
            </a:extLst>
          </p:cNvPr>
          <p:cNvSpPr>
            <a:spLocks noGrp="1"/>
          </p:cNvSpPr>
          <p:nvPr>
            <p:ph type="dt" sz="half" idx="10"/>
          </p:nvPr>
        </p:nvSpPr>
        <p:spPr/>
        <p:txBody>
          <a:bodyPr/>
          <a:lstStyle/>
          <a:p>
            <a:fld id="{9FA18D9F-6E95-4F39-A4D6-AD7DE872F319}" type="datetimeFigureOut">
              <a:rPr lang="en-US" smtClean="0"/>
              <a:t>11/18/2023</a:t>
            </a:fld>
            <a:endParaRPr lang="en-US"/>
          </a:p>
        </p:txBody>
      </p:sp>
      <p:sp>
        <p:nvSpPr>
          <p:cNvPr id="5" name="Footer Placeholder 4">
            <a:extLst>
              <a:ext uri="{FF2B5EF4-FFF2-40B4-BE49-F238E27FC236}">
                <a16:creationId xmlns:a16="http://schemas.microsoft.com/office/drawing/2014/main" id="{FFA56B82-68E1-4A29-9A55-E07ECA02E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227FD-F8DA-41D0-A420-F65ED15B35CA}"/>
              </a:ext>
            </a:extLst>
          </p:cNvPr>
          <p:cNvSpPr>
            <a:spLocks noGrp="1"/>
          </p:cNvSpPr>
          <p:nvPr>
            <p:ph type="sldNum" sz="quarter" idx="12"/>
          </p:nvPr>
        </p:nvSpPr>
        <p:spPr/>
        <p:txBody>
          <a:bodyPr/>
          <a:lstStyle/>
          <a:p>
            <a:fld id="{3DCD84F8-0B92-49CF-945F-99EF4837A7C0}" type="slidenum">
              <a:rPr lang="en-US" smtClean="0"/>
              <a:t>‹#›</a:t>
            </a:fld>
            <a:endParaRPr lang="en-US"/>
          </a:p>
        </p:txBody>
      </p:sp>
    </p:spTree>
    <p:extLst>
      <p:ext uri="{BB962C8B-B14F-4D97-AF65-F5344CB8AC3E}">
        <p14:creationId xmlns:p14="http://schemas.microsoft.com/office/powerpoint/2010/main" val="10593751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7FCA-7E59-45DC-830E-6C0D919084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903BF1-3B20-457C-AEBC-7BF186FDCD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C1BA6E-C5C9-4552-9938-1FBED70AD54E}"/>
              </a:ext>
            </a:extLst>
          </p:cNvPr>
          <p:cNvSpPr>
            <a:spLocks noGrp="1"/>
          </p:cNvSpPr>
          <p:nvPr>
            <p:ph type="dt" sz="half" idx="10"/>
          </p:nvPr>
        </p:nvSpPr>
        <p:spPr/>
        <p:txBody>
          <a:bodyPr/>
          <a:lstStyle/>
          <a:p>
            <a:fld id="{9FA18D9F-6E95-4F39-A4D6-AD7DE872F319}" type="datetimeFigureOut">
              <a:rPr lang="en-US" smtClean="0"/>
              <a:t>11/18/2023</a:t>
            </a:fld>
            <a:endParaRPr lang="en-US"/>
          </a:p>
        </p:txBody>
      </p:sp>
      <p:sp>
        <p:nvSpPr>
          <p:cNvPr id="5" name="Footer Placeholder 4">
            <a:extLst>
              <a:ext uri="{FF2B5EF4-FFF2-40B4-BE49-F238E27FC236}">
                <a16:creationId xmlns:a16="http://schemas.microsoft.com/office/drawing/2014/main" id="{E4F27871-5F62-40C1-878C-5CC2E80E63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27B0C-B6CA-4980-8975-C373B9D3B06A}"/>
              </a:ext>
            </a:extLst>
          </p:cNvPr>
          <p:cNvSpPr>
            <a:spLocks noGrp="1"/>
          </p:cNvSpPr>
          <p:nvPr>
            <p:ph type="sldNum" sz="quarter" idx="12"/>
          </p:nvPr>
        </p:nvSpPr>
        <p:spPr/>
        <p:txBody>
          <a:bodyPr/>
          <a:lstStyle/>
          <a:p>
            <a:fld id="{3DCD84F8-0B92-49CF-945F-99EF4837A7C0}" type="slidenum">
              <a:rPr lang="en-US" smtClean="0"/>
              <a:t>‹#›</a:t>
            </a:fld>
            <a:endParaRPr lang="en-US"/>
          </a:p>
        </p:txBody>
      </p:sp>
    </p:spTree>
    <p:extLst>
      <p:ext uri="{BB962C8B-B14F-4D97-AF65-F5344CB8AC3E}">
        <p14:creationId xmlns:p14="http://schemas.microsoft.com/office/powerpoint/2010/main" val="1648235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54B7-484A-4E80-A0E2-FBAC967F3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6F393E-0778-4D42-B12F-D5A048BA0D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4DEA0F-3B8A-434E-AA45-5269526C6A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79B752-298D-4DBE-86D4-43E3B7A59CFA}"/>
              </a:ext>
            </a:extLst>
          </p:cNvPr>
          <p:cNvSpPr>
            <a:spLocks noGrp="1"/>
          </p:cNvSpPr>
          <p:nvPr>
            <p:ph type="dt" sz="half" idx="10"/>
          </p:nvPr>
        </p:nvSpPr>
        <p:spPr/>
        <p:txBody>
          <a:bodyPr/>
          <a:lstStyle/>
          <a:p>
            <a:fld id="{9FA18D9F-6E95-4F39-A4D6-AD7DE872F319}" type="datetimeFigureOut">
              <a:rPr lang="en-US" smtClean="0"/>
              <a:t>11/18/2023</a:t>
            </a:fld>
            <a:endParaRPr lang="en-US"/>
          </a:p>
        </p:txBody>
      </p:sp>
      <p:sp>
        <p:nvSpPr>
          <p:cNvPr id="6" name="Footer Placeholder 5">
            <a:extLst>
              <a:ext uri="{FF2B5EF4-FFF2-40B4-BE49-F238E27FC236}">
                <a16:creationId xmlns:a16="http://schemas.microsoft.com/office/drawing/2014/main" id="{13ABAE6F-189C-43F4-B3F2-A7EC4A4BB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3082B-1F90-47A6-AEF2-847A94AC7CA9}"/>
              </a:ext>
            </a:extLst>
          </p:cNvPr>
          <p:cNvSpPr>
            <a:spLocks noGrp="1"/>
          </p:cNvSpPr>
          <p:nvPr>
            <p:ph type="sldNum" sz="quarter" idx="12"/>
          </p:nvPr>
        </p:nvSpPr>
        <p:spPr/>
        <p:txBody>
          <a:bodyPr/>
          <a:lstStyle/>
          <a:p>
            <a:fld id="{3DCD84F8-0B92-49CF-945F-99EF4837A7C0}" type="slidenum">
              <a:rPr lang="en-US" smtClean="0"/>
              <a:t>‹#›</a:t>
            </a:fld>
            <a:endParaRPr lang="en-US"/>
          </a:p>
        </p:txBody>
      </p:sp>
    </p:spTree>
    <p:extLst>
      <p:ext uri="{BB962C8B-B14F-4D97-AF65-F5344CB8AC3E}">
        <p14:creationId xmlns:p14="http://schemas.microsoft.com/office/powerpoint/2010/main" val="36054780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63204-87D9-412E-9003-562BA50475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D5E93C-58BD-4EEB-BBBF-98413CE4E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C27282-5189-40EA-9E4F-5EE9310350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6338FF-9B40-4471-8F14-D4810BA37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6DFD9B-C317-4768-A16E-D561704A04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4C00FB-B5B9-4CDD-AA37-CCB47EB18F98}"/>
              </a:ext>
            </a:extLst>
          </p:cNvPr>
          <p:cNvSpPr>
            <a:spLocks noGrp="1"/>
          </p:cNvSpPr>
          <p:nvPr>
            <p:ph type="dt" sz="half" idx="10"/>
          </p:nvPr>
        </p:nvSpPr>
        <p:spPr/>
        <p:txBody>
          <a:bodyPr/>
          <a:lstStyle/>
          <a:p>
            <a:fld id="{9FA18D9F-6E95-4F39-A4D6-AD7DE872F319}" type="datetimeFigureOut">
              <a:rPr lang="en-US" smtClean="0"/>
              <a:t>11/18/2023</a:t>
            </a:fld>
            <a:endParaRPr lang="en-US"/>
          </a:p>
        </p:txBody>
      </p:sp>
      <p:sp>
        <p:nvSpPr>
          <p:cNvPr id="8" name="Footer Placeholder 7">
            <a:extLst>
              <a:ext uri="{FF2B5EF4-FFF2-40B4-BE49-F238E27FC236}">
                <a16:creationId xmlns:a16="http://schemas.microsoft.com/office/drawing/2014/main" id="{FF20EF5F-52A6-4B91-B33A-43897A20B4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BAE2BF-E210-4D17-A743-38C7BA625D83}"/>
              </a:ext>
            </a:extLst>
          </p:cNvPr>
          <p:cNvSpPr>
            <a:spLocks noGrp="1"/>
          </p:cNvSpPr>
          <p:nvPr>
            <p:ph type="sldNum" sz="quarter" idx="12"/>
          </p:nvPr>
        </p:nvSpPr>
        <p:spPr/>
        <p:txBody>
          <a:bodyPr/>
          <a:lstStyle/>
          <a:p>
            <a:fld id="{3DCD84F8-0B92-49CF-945F-99EF4837A7C0}" type="slidenum">
              <a:rPr lang="en-US" smtClean="0"/>
              <a:t>‹#›</a:t>
            </a:fld>
            <a:endParaRPr lang="en-US"/>
          </a:p>
        </p:txBody>
      </p:sp>
    </p:spTree>
    <p:extLst>
      <p:ext uri="{BB962C8B-B14F-4D97-AF65-F5344CB8AC3E}">
        <p14:creationId xmlns:p14="http://schemas.microsoft.com/office/powerpoint/2010/main" val="34254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5FF5-2D2A-420F-8E64-0BD530CDECA0}"/>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62B1061C-FEA6-4464-B7A5-2A2E60F2B17E}"/>
              </a:ext>
            </a:extLst>
          </p:cNvPr>
          <p:cNvSpPr>
            <a:spLocks noGrp="1"/>
          </p:cNvSpPr>
          <p:nvPr>
            <p:ph type="dt" sz="half" idx="10"/>
          </p:nvPr>
        </p:nvSpPr>
        <p:spPr/>
        <p:txBody>
          <a:bodyPr/>
          <a:lstStyle/>
          <a:p>
            <a:fld id="{9FA18D9F-6E95-4F39-A4D6-AD7DE872F319}" type="datetimeFigureOut">
              <a:rPr lang="en-US" smtClean="0"/>
              <a:t>11/18/2023</a:t>
            </a:fld>
            <a:endParaRPr lang="en-US"/>
          </a:p>
        </p:txBody>
      </p:sp>
      <p:sp>
        <p:nvSpPr>
          <p:cNvPr id="4" name="Footer Placeholder 3">
            <a:extLst>
              <a:ext uri="{FF2B5EF4-FFF2-40B4-BE49-F238E27FC236}">
                <a16:creationId xmlns:a16="http://schemas.microsoft.com/office/drawing/2014/main" id="{F781B181-3FDD-4D3D-9553-CBF1E57CAA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E07EAC-87AD-4875-89A2-7CA59DA74A1A}"/>
              </a:ext>
            </a:extLst>
          </p:cNvPr>
          <p:cNvSpPr>
            <a:spLocks noGrp="1"/>
          </p:cNvSpPr>
          <p:nvPr>
            <p:ph type="sldNum" sz="quarter" idx="12"/>
          </p:nvPr>
        </p:nvSpPr>
        <p:spPr/>
        <p:txBody>
          <a:bodyPr/>
          <a:lstStyle/>
          <a:p>
            <a:fld id="{3DCD84F8-0B92-49CF-945F-99EF4837A7C0}" type="slidenum">
              <a:rPr lang="en-US" smtClean="0"/>
              <a:t>‹#›</a:t>
            </a:fld>
            <a:endParaRPr lang="en-US"/>
          </a:p>
        </p:txBody>
      </p:sp>
      <p:sp>
        <p:nvSpPr>
          <p:cNvPr id="6" name="TextBox 5">
            <a:extLst>
              <a:ext uri="{FF2B5EF4-FFF2-40B4-BE49-F238E27FC236}">
                <a16:creationId xmlns:a16="http://schemas.microsoft.com/office/drawing/2014/main" id="{D4859CC3-BA76-48AB-9F0E-4AC5B454FFC4}"/>
              </a:ext>
            </a:extLst>
          </p:cNvPr>
          <p:cNvSpPr txBox="1"/>
          <p:nvPr userDrawn="1"/>
        </p:nvSpPr>
        <p:spPr>
          <a:xfrm>
            <a:off x="1608463" y="297455"/>
            <a:ext cx="9044848" cy="707886"/>
          </a:xfrm>
          <a:prstGeom prst="rect">
            <a:avLst/>
          </a:prstGeom>
          <a:noFill/>
        </p:spPr>
        <p:txBody>
          <a:bodyPr wrap="square" rtlCol="0">
            <a:spAutoFit/>
          </a:bodyPr>
          <a:lstStyle/>
          <a:p>
            <a:pPr algn="ctr"/>
            <a:r>
              <a:rPr lang="en-US" sz="2000" b="1">
                <a:solidFill>
                  <a:schemeClr val="bg1"/>
                </a:solidFill>
                <a:latin typeface="Times New Roman" panose="02020603050405020304" pitchFamily="18" charset="0"/>
                <a:cs typeface="Times New Roman" panose="02020603050405020304" pitchFamily="18" charset="0"/>
              </a:rPr>
              <a:t>TRUNG TÂM T</a:t>
            </a:r>
            <a:r>
              <a:rPr lang="vi-VN" sz="2000" b="1">
                <a:solidFill>
                  <a:schemeClr val="bg1"/>
                </a:solidFill>
                <a:latin typeface="Times New Roman" panose="02020603050405020304" pitchFamily="18" charset="0"/>
                <a:cs typeface="Times New Roman" panose="02020603050405020304" pitchFamily="18" charset="0"/>
              </a:rPr>
              <a:t>Ư</a:t>
            </a:r>
            <a:r>
              <a:rPr lang="en-US" sz="2000" b="1">
                <a:solidFill>
                  <a:schemeClr val="bg1"/>
                </a:solidFill>
                <a:latin typeface="Times New Roman" panose="02020603050405020304" pitchFamily="18" charset="0"/>
                <a:cs typeface="Times New Roman" panose="02020603050405020304" pitchFamily="18" charset="0"/>
              </a:rPr>
              <a:t> VẤN NGHIỆP VỤ VÀ </a:t>
            </a:r>
          </a:p>
          <a:p>
            <a:pPr algn="ctr"/>
            <a:r>
              <a:rPr lang="en-US" sz="2000" b="1">
                <a:solidFill>
                  <a:schemeClr val="bg1"/>
                </a:solidFill>
                <a:latin typeface="Times New Roman" panose="02020603050405020304" pitchFamily="18" charset="0"/>
                <a:cs typeface="Times New Roman" panose="02020603050405020304" pitchFamily="18" charset="0"/>
              </a:rPr>
              <a:t>HỖ TRỢ ĐÁNH GIÁ HIỆU QUẢ ĐẦU T</a:t>
            </a:r>
            <a:r>
              <a:rPr lang="vi-VN" sz="2000" b="1">
                <a:solidFill>
                  <a:schemeClr val="bg1"/>
                </a:solidFill>
                <a:latin typeface="Times New Roman" panose="02020603050405020304" pitchFamily="18" charset="0"/>
                <a:cs typeface="Times New Roman" panose="02020603050405020304" pitchFamily="18" charset="0"/>
              </a:rPr>
              <a:t>Ư</a:t>
            </a:r>
            <a:r>
              <a:rPr lang="en-US" sz="2000" b="1">
                <a:solidFill>
                  <a:schemeClr val="bg1"/>
                </a:solidFill>
                <a:latin typeface="Times New Roman" panose="02020603050405020304" pitchFamily="18" charset="0"/>
                <a:cs typeface="Times New Roman" panose="02020603050405020304" pitchFamily="18" charset="0"/>
              </a:rPr>
              <a:t> CÔNG NGHỆ THÔNG TIN</a:t>
            </a:r>
          </a:p>
        </p:txBody>
      </p:sp>
    </p:spTree>
    <p:extLst>
      <p:ext uri="{BB962C8B-B14F-4D97-AF65-F5344CB8AC3E}">
        <p14:creationId xmlns:p14="http://schemas.microsoft.com/office/powerpoint/2010/main" val="335733455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32BDA5-DA82-411E-A8C6-DDEF57542D77}"/>
              </a:ext>
            </a:extLst>
          </p:cNvPr>
          <p:cNvSpPr>
            <a:spLocks noGrp="1"/>
          </p:cNvSpPr>
          <p:nvPr>
            <p:ph type="dt" sz="half" idx="10"/>
          </p:nvPr>
        </p:nvSpPr>
        <p:spPr/>
        <p:txBody>
          <a:bodyPr/>
          <a:lstStyle/>
          <a:p>
            <a:fld id="{9FA18D9F-6E95-4F39-A4D6-AD7DE872F319}" type="datetimeFigureOut">
              <a:rPr lang="en-US" smtClean="0"/>
              <a:t>11/18/2023</a:t>
            </a:fld>
            <a:endParaRPr lang="en-US"/>
          </a:p>
        </p:txBody>
      </p:sp>
      <p:sp>
        <p:nvSpPr>
          <p:cNvPr id="3" name="Footer Placeholder 2">
            <a:extLst>
              <a:ext uri="{FF2B5EF4-FFF2-40B4-BE49-F238E27FC236}">
                <a16:creationId xmlns:a16="http://schemas.microsoft.com/office/drawing/2014/main" id="{240D9920-5257-45F4-9FA6-45B60CCEE6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A8683F-8402-4D32-98D3-F64DC26EA555}"/>
              </a:ext>
            </a:extLst>
          </p:cNvPr>
          <p:cNvSpPr>
            <a:spLocks noGrp="1"/>
          </p:cNvSpPr>
          <p:nvPr>
            <p:ph type="sldNum" sz="quarter" idx="12"/>
          </p:nvPr>
        </p:nvSpPr>
        <p:spPr/>
        <p:txBody>
          <a:bodyPr/>
          <a:lstStyle/>
          <a:p>
            <a:fld id="{3DCD84F8-0B92-49CF-945F-99EF4837A7C0}" type="slidenum">
              <a:rPr lang="en-US" smtClean="0"/>
              <a:t>‹#›</a:t>
            </a:fld>
            <a:endParaRPr lang="en-US"/>
          </a:p>
        </p:txBody>
      </p:sp>
      <p:sp>
        <p:nvSpPr>
          <p:cNvPr id="5" name="Rectangle 4">
            <a:extLst>
              <a:ext uri="{FF2B5EF4-FFF2-40B4-BE49-F238E27FC236}">
                <a16:creationId xmlns:a16="http://schemas.microsoft.com/office/drawing/2014/main" id="{4535C5FC-F7DD-4693-92A4-9E2B72188D21}"/>
              </a:ext>
            </a:extLst>
          </p:cNvPr>
          <p:cNvSpPr/>
          <p:nvPr userDrawn="1"/>
        </p:nvSpPr>
        <p:spPr>
          <a:xfrm>
            <a:off x="1905917" y="307551"/>
            <a:ext cx="8494005" cy="707886"/>
          </a:xfrm>
          <a:prstGeom prst="rect">
            <a:avLst/>
          </a:prstGeom>
        </p:spPr>
        <p:txBody>
          <a:bodyPr wrap="square">
            <a:spAutoFit/>
          </a:bodyPr>
          <a:lstStyle/>
          <a:p>
            <a:pPr algn="ctr"/>
            <a:r>
              <a:rPr lang="en-US" sz="2000" b="1">
                <a:solidFill>
                  <a:schemeClr val="bg1"/>
                </a:solidFill>
                <a:latin typeface="Times New Roman" panose="02020603050405020304" pitchFamily="18" charset="0"/>
                <a:cs typeface="Times New Roman" panose="02020603050405020304" pitchFamily="18" charset="0"/>
              </a:rPr>
              <a:t>TRUNG TÂM T</a:t>
            </a:r>
            <a:r>
              <a:rPr lang="vi-VN" sz="2000" b="1">
                <a:solidFill>
                  <a:schemeClr val="bg1"/>
                </a:solidFill>
                <a:latin typeface="Times New Roman" panose="02020603050405020304" pitchFamily="18" charset="0"/>
                <a:cs typeface="Times New Roman" panose="02020603050405020304" pitchFamily="18" charset="0"/>
              </a:rPr>
              <a:t>Ư</a:t>
            </a:r>
            <a:r>
              <a:rPr lang="en-US" sz="2000" b="1">
                <a:solidFill>
                  <a:schemeClr val="bg1"/>
                </a:solidFill>
                <a:latin typeface="Times New Roman" panose="02020603050405020304" pitchFamily="18" charset="0"/>
                <a:cs typeface="Times New Roman" panose="02020603050405020304" pitchFamily="18" charset="0"/>
              </a:rPr>
              <a:t> VẤN NGHIỆP VỤ VÀ HỖ TRỢ ĐÁNH GIÁ HIỆU QUẢ ĐẦU T</a:t>
            </a:r>
            <a:r>
              <a:rPr lang="vi-VN" sz="2000" b="1">
                <a:solidFill>
                  <a:schemeClr val="bg1"/>
                </a:solidFill>
                <a:latin typeface="Times New Roman" panose="02020603050405020304" pitchFamily="18" charset="0"/>
                <a:cs typeface="Times New Roman" panose="02020603050405020304" pitchFamily="18" charset="0"/>
              </a:rPr>
              <a:t>Ư</a:t>
            </a:r>
            <a:r>
              <a:rPr lang="en-US" sz="2000" b="1">
                <a:solidFill>
                  <a:schemeClr val="bg1"/>
                </a:solidFill>
                <a:latin typeface="Times New Roman" panose="02020603050405020304" pitchFamily="18" charset="0"/>
                <a:cs typeface="Times New Roman" panose="02020603050405020304" pitchFamily="18" charset="0"/>
              </a:rPr>
              <a:t> CÔNG NGHỆ THÔNG TIN</a:t>
            </a:r>
            <a:endParaRPr lang="en-US" sz="2000"/>
          </a:p>
        </p:txBody>
      </p:sp>
    </p:spTree>
    <p:extLst>
      <p:ext uri="{BB962C8B-B14F-4D97-AF65-F5344CB8AC3E}">
        <p14:creationId xmlns:p14="http://schemas.microsoft.com/office/powerpoint/2010/main" val="173906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FD31-DF5C-40FE-B750-6774882ED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31B0C0-CF24-48B4-A2BB-68A452908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E5ED4D-1E12-4304-9343-8F2E6F537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B5847-3E6D-4C30-BB9A-13B565ADFFA8}"/>
              </a:ext>
            </a:extLst>
          </p:cNvPr>
          <p:cNvSpPr>
            <a:spLocks noGrp="1"/>
          </p:cNvSpPr>
          <p:nvPr>
            <p:ph type="dt" sz="half" idx="10"/>
          </p:nvPr>
        </p:nvSpPr>
        <p:spPr/>
        <p:txBody>
          <a:bodyPr/>
          <a:lstStyle/>
          <a:p>
            <a:fld id="{9FA18D9F-6E95-4F39-A4D6-AD7DE872F319}" type="datetimeFigureOut">
              <a:rPr lang="en-US" smtClean="0"/>
              <a:t>11/18/2023</a:t>
            </a:fld>
            <a:endParaRPr lang="en-US"/>
          </a:p>
        </p:txBody>
      </p:sp>
      <p:sp>
        <p:nvSpPr>
          <p:cNvPr id="6" name="Footer Placeholder 5">
            <a:extLst>
              <a:ext uri="{FF2B5EF4-FFF2-40B4-BE49-F238E27FC236}">
                <a16:creationId xmlns:a16="http://schemas.microsoft.com/office/drawing/2014/main" id="{82481C2A-2DD0-4FAF-B1D3-9FC213BDD3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32483-CD54-4B4D-92A1-39C754C5A128}"/>
              </a:ext>
            </a:extLst>
          </p:cNvPr>
          <p:cNvSpPr>
            <a:spLocks noGrp="1"/>
          </p:cNvSpPr>
          <p:nvPr>
            <p:ph type="sldNum" sz="quarter" idx="12"/>
          </p:nvPr>
        </p:nvSpPr>
        <p:spPr/>
        <p:txBody>
          <a:bodyPr/>
          <a:lstStyle/>
          <a:p>
            <a:fld id="{3DCD84F8-0B92-49CF-945F-99EF4837A7C0}" type="slidenum">
              <a:rPr lang="en-US" smtClean="0"/>
              <a:t>‹#›</a:t>
            </a:fld>
            <a:endParaRPr lang="en-US"/>
          </a:p>
        </p:txBody>
      </p:sp>
    </p:spTree>
    <p:extLst>
      <p:ext uri="{BB962C8B-B14F-4D97-AF65-F5344CB8AC3E}">
        <p14:creationId xmlns:p14="http://schemas.microsoft.com/office/powerpoint/2010/main" val="415160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FEFE-6391-4AD1-A739-C6B57C749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338CA7-3D79-4F6F-A8AA-6128E0716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49C162-2E23-4CCD-8953-A72660F409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9B39B-F7ED-4DB6-8BB6-C31B4880D541}"/>
              </a:ext>
            </a:extLst>
          </p:cNvPr>
          <p:cNvSpPr>
            <a:spLocks noGrp="1"/>
          </p:cNvSpPr>
          <p:nvPr>
            <p:ph type="dt" sz="half" idx="10"/>
          </p:nvPr>
        </p:nvSpPr>
        <p:spPr/>
        <p:txBody>
          <a:bodyPr/>
          <a:lstStyle/>
          <a:p>
            <a:fld id="{9FA18D9F-6E95-4F39-A4D6-AD7DE872F319}" type="datetimeFigureOut">
              <a:rPr lang="en-US" smtClean="0"/>
              <a:t>11/18/2023</a:t>
            </a:fld>
            <a:endParaRPr lang="en-US"/>
          </a:p>
        </p:txBody>
      </p:sp>
      <p:sp>
        <p:nvSpPr>
          <p:cNvPr id="6" name="Footer Placeholder 5">
            <a:extLst>
              <a:ext uri="{FF2B5EF4-FFF2-40B4-BE49-F238E27FC236}">
                <a16:creationId xmlns:a16="http://schemas.microsoft.com/office/drawing/2014/main" id="{3689C189-28C5-4308-B4FE-E2F1BF76A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4CBBAB-4884-4DF4-9690-0BA98A2ABBA0}"/>
              </a:ext>
            </a:extLst>
          </p:cNvPr>
          <p:cNvSpPr>
            <a:spLocks noGrp="1"/>
          </p:cNvSpPr>
          <p:nvPr>
            <p:ph type="sldNum" sz="quarter" idx="12"/>
          </p:nvPr>
        </p:nvSpPr>
        <p:spPr/>
        <p:txBody>
          <a:bodyPr/>
          <a:lstStyle/>
          <a:p>
            <a:fld id="{3DCD84F8-0B92-49CF-945F-99EF4837A7C0}" type="slidenum">
              <a:rPr lang="en-US" smtClean="0"/>
              <a:t>‹#›</a:t>
            </a:fld>
            <a:endParaRPr lang="en-US"/>
          </a:p>
        </p:txBody>
      </p:sp>
    </p:spTree>
    <p:extLst>
      <p:ext uri="{BB962C8B-B14F-4D97-AF65-F5344CB8AC3E}">
        <p14:creationId xmlns:p14="http://schemas.microsoft.com/office/powerpoint/2010/main" val="400007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324418-18B8-4D01-8BD4-D1E4B99C3FA5}"/>
              </a:ext>
            </a:extLst>
          </p:cNvPr>
          <p:cNvSpPr>
            <a:spLocks noGrp="1"/>
          </p:cNvSpPr>
          <p:nvPr>
            <p:ph type="title"/>
          </p:nvPr>
        </p:nvSpPr>
        <p:spPr>
          <a:xfrm>
            <a:off x="838200" y="1104900"/>
            <a:ext cx="10515600" cy="5857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F47669-BF1E-4B6B-9D95-44BAB220A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6EFC7-927C-4FCD-A24F-1BAE2F07E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18D9F-6E95-4F39-A4D6-AD7DE872F319}" type="datetimeFigureOut">
              <a:rPr lang="en-US" smtClean="0"/>
              <a:t>11/18/2023</a:t>
            </a:fld>
            <a:endParaRPr lang="en-US"/>
          </a:p>
        </p:txBody>
      </p:sp>
      <p:sp>
        <p:nvSpPr>
          <p:cNvPr id="5" name="Footer Placeholder 4">
            <a:extLst>
              <a:ext uri="{FF2B5EF4-FFF2-40B4-BE49-F238E27FC236}">
                <a16:creationId xmlns:a16="http://schemas.microsoft.com/office/drawing/2014/main" id="{9091FBBB-4AC0-46A3-980F-4D5E04E8B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A01BD0-3C43-45DA-B823-BA6EA5BF7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D84F8-0B92-49CF-945F-99EF4837A7C0}" type="slidenum">
              <a:rPr lang="en-US" smtClean="0"/>
              <a:t>‹#›</a:t>
            </a:fld>
            <a:endParaRPr lang="en-US"/>
          </a:p>
        </p:txBody>
      </p:sp>
    </p:spTree>
    <p:extLst>
      <p:ext uri="{BB962C8B-B14F-4D97-AF65-F5344CB8AC3E}">
        <p14:creationId xmlns:p14="http://schemas.microsoft.com/office/powerpoint/2010/main" val="2420937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D3D44D-A267-4371-A523-086582E09BCD}"/>
              </a:ext>
            </a:extLst>
          </p:cNvPr>
          <p:cNvSpPr/>
          <p:nvPr/>
        </p:nvSpPr>
        <p:spPr>
          <a:xfrm>
            <a:off x="0" y="0"/>
            <a:ext cx="12192000" cy="6896999"/>
          </a:xfrm>
          <a:prstGeom prst="rect">
            <a:avLst/>
          </a:prstGeom>
          <a:blipFill dpi="0" rotWithShape="1">
            <a:blip r:embed="rId3">
              <a:alphaModFix amt="68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36991EB-AED8-B347-9070-34E0807D6192}"/>
              </a:ext>
            </a:extLst>
          </p:cNvPr>
          <p:cNvSpPr txBox="1"/>
          <p:nvPr/>
        </p:nvSpPr>
        <p:spPr>
          <a:xfrm>
            <a:off x="3727267" y="271145"/>
            <a:ext cx="4757469" cy="415341"/>
          </a:xfrm>
          <a:prstGeom prst="rect">
            <a:avLst/>
          </a:prstGeom>
          <a:solidFill>
            <a:schemeClr val="accent5">
              <a:lumMod val="75000"/>
              <a:alpha val="72000"/>
            </a:schemeClr>
          </a:solidFill>
        </p:spPr>
        <p:txBody>
          <a:bodyPr wrap="square" rtlCol="0">
            <a:spAutoFit/>
          </a:bodyPr>
          <a:lstStyle/>
          <a:p>
            <a:pPr algn="r"/>
            <a:r>
              <a:rPr lang="en-US" sz="2000">
                <a:solidFill>
                  <a:schemeClr val="bg1"/>
                </a:solidFill>
                <a:latin typeface="Bahnschrift" panose="020B0502040204020203" pitchFamily="34" charset="0"/>
                <a:cs typeface="Arial" panose="020B0604020202020204" pitchFamily="34" charset="0"/>
              </a:rPr>
              <a:t>TRUNG TÂM CÔNG NGHỆ SỐ QUỐC GIA</a:t>
            </a:r>
            <a:endParaRPr lang="en-US" sz="2000" dirty="0">
              <a:solidFill>
                <a:schemeClr val="bg1"/>
              </a:solidFill>
              <a:latin typeface="Bahnschrift" panose="020B0502040204020203" pitchFamily="34" charset="0"/>
              <a:cs typeface="Arial" panose="020B0604020202020204" pitchFamily="34" charset="0"/>
            </a:endParaRPr>
          </a:p>
        </p:txBody>
      </p:sp>
      <p:sp>
        <p:nvSpPr>
          <p:cNvPr id="8" name="AutoShape 2">
            <a:extLst>
              <a:ext uri="{FF2B5EF4-FFF2-40B4-BE49-F238E27FC236}">
                <a16:creationId xmlns:a16="http://schemas.microsoft.com/office/drawing/2014/main" id="{CB57ED05-842E-4D81-A136-6BDEA062D688}"/>
              </a:ext>
            </a:extLst>
          </p:cNvPr>
          <p:cNvSpPr>
            <a:spLocks noChangeAspect="1" noChangeArrowheads="1"/>
          </p:cNvSpPr>
          <p:nvPr/>
        </p:nvSpPr>
        <p:spPr bwMode="auto">
          <a:xfrm>
            <a:off x="5953601"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a:extLst>
              <a:ext uri="{FF2B5EF4-FFF2-40B4-BE49-F238E27FC236}">
                <a16:creationId xmlns:a16="http://schemas.microsoft.com/office/drawing/2014/main" id="{7E87F9DC-8BFE-4A69-BBA1-FBFEB8447232}"/>
              </a:ext>
            </a:extLst>
          </p:cNvPr>
          <p:cNvSpPr>
            <a:spLocks noChangeAspect="1" noChangeArrowheads="1"/>
          </p:cNvSpPr>
          <p:nvPr/>
        </p:nvSpPr>
        <p:spPr bwMode="auto">
          <a:xfrm>
            <a:off x="2517058" y="-149942"/>
            <a:ext cx="3883742" cy="38837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0C356A98-F680-42D1-BCED-ED7DB476B8B2}"/>
              </a:ext>
            </a:extLst>
          </p:cNvPr>
          <p:cNvSpPr txBox="1"/>
          <p:nvPr/>
        </p:nvSpPr>
        <p:spPr>
          <a:xfrm>
            <a:off x="5446500" y="6481946"/>
            <a:ext cx="994183" cy="307777"/>
          </a:xfrm>
          <a:prstGeom prst="rect">
            <a:avLst/>
          </a:prstGeom>
          <a:solidFill>
            <a:schemeClr val="accent5">
              <a:lumMod val="75000"/>
              <a:alpha val="72000"/>
            </a:schemeClr>
          </a:solidFill>
        </p:spPr>
        <p:txBody>
          <a:bodyPr wrap="none" rtlCol="0">
            <a:spAutoFit/>
          </a:bodyPr>
          <a:lstStyle/>
          <a:p>
            <a:pPr algn="r"/>
            <a:r>
              <a:rPr lang="en-US" sz="1400">
                <a:solidFill>
                  <a:schemeClr val="bg1"/>
                </a:solidFill>
                <a:latin typeface="Bahnschrift" panose="020B0502040204020203" pitchFamily="34" charset="0"/>
                <a:cs typeface="Arial" panose="020B0604020202020204" pitchFamily="34" charset="0"/>
              </a:rPr>
              <a:t>NĂM 2023</a:t>
            </a:r>
            <a:endParaRPr lang="vi-VN" sz="1400" dirty="0">
              <a:solidFill>
                <a:schemeClr val="bg1"/>
              </a:solidFill>
              <a:latin typeface="Bahnschrift" panose="020B0502040204020203" pitchFamily="34" charset="0"/>
              <a:cs typeface="Arial" panose="020B0604020202020204" pitchFamily="34" charset="0"/>
            </a:endParaRPr>
          </a:p>
        </p:txBody>
      </p:sp>
      <p:sp>
        <p:nvSpPr>
          <p:cNvPr id="14" name="Rectangle 13">
            <a:extLst>
              <a:ext uri="{FF2B5EF4-FFF2-40B4-BE49-F238E27FC236}">
                <a16:creationId xmlns:a16="http://schemas.microsoft.com/office/drawing/2014/main" id="{0D6BE231-A8B9-4B0C-89BD-33326B4CB6AF}"/>
              </a:ext>
            </a:extLst>
          </p:cNvPr>
          <p:cNvSpPr/>
          <p:nvPr/>
        </p:nvSpPr>
        <p:spPr>
          <a:xfrm>
            <a:off x="982257" y="3845513"/>
            <a:ext cx="992267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E3775C-1B46-4BD1-B342-BA0F3BA3C257}"/>
              </a:ext>
            </a:extLst>
          </p:cNvPr>
          <p:cNvSpPr/>
          <p:nvPr/>
        </p:nvSpPr>
        <p:spPr>
          <a:xfrm>
            <a:off x="982256" y="2023801"/>
            <a:ext cx="992267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3">
            <a:extLst>
              <a:ext uri="{FF2B5EF4-FFF2-40B4-BE49-F238E27FC236}">
                <a16:creationId xmlns:a16="http://schemas.microsoft.com/office/drawing/2014/main" id="{37F87BDC-5FFB-2DAA-DE69-68AD542188B8}"/>
              </a:ext>
            </a:extLst>
          </p:cNvPr>
          <p:cNvSpPr txBox="1">
            <a:spLocks/>
          </p:cNvSpPr>
          <p:nvPr/>
        </p:nvSpPr>
        <p:spPr>
          <a:xfrm>
            <a:off x="2172929" y="2413940"/>
            <a:ext cx="7866144" cy="1197094"/>
          </a:xfrm>
          <a:prstGeom prst="rect">
            <a:avLst/>
          </a:prstGeom>
          <a:solidFill>
            <a:schemeClr val="accent5">
              <a:lumMod val="75000"/>
              <a:alpha val="72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pPr>
            <a:r>
              <a:rPr lang="en-US" sz="2400">
                <a:solidFill>
                  <a:schemeClr val="bg1"/>
                </a:solidFill>
                <a:latin typeface="Bahnschrift" panose="020B0502040204020203" pitchFamily="34" charset="0"/>
              </a:rPr>
              <a:t>KIẾN TRÚC ICT PHÁT TRIỂN </a:t>
            </a:r>
          </a:p>
          <a:p>
            <a:pPr algn="ctr">
              <a:lnSpc>
                <a:spcPct val="130000"/>
              </a:lnSpc>
            </a:pPr>
            <a:r>
              <a:rPr lang="en-US" sz="2400">
                <a:solidFill>
                  <a:schemeClr val="bg1"/>
                </a:solidFill>
                <a:latin typeface="Bahnschrift" panose="020B0502040204020203" pitchFamily="34" charset="0"/>
              </a:rPr>
              <a:t>ĐÔ THỊ THÔNG MINH TỈNH QUẢNG NGÃI, PHIÊN BẢN 1.0</a:t>
            </a:r>
            <a:endParaRPr lang="vi-VN" sz="30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85669517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03171026"/>
              </p:ext>
            </p:extLst>
          </p:nvPr>
        </p:nvGraphicFramePr>
        <p:xfrm>
          <a:off x="256941" y="715265"/>
          <a:ext cx="11678117" cy="5532120"/>
        </p:xfrm>
        <a:graphic>
          <a:graphicData uri="http://schemas.openxmlformats.org/drawingml/2006/table">
            <a:tbl>
              <a:tblPr firstRow="1" bandRow="1">
                <a:tableStyleId>{5C22544A-7EE6-4342-B048-85BDC9FD1C3A}</a:tableStyleId>
              </a:tblPr>
              <a:tblGrid>
                <a:gridCol w="3182172">
                  <a:extLst>
                    <a:ext uri="{9D8B030D-6E8A-4147-A177-3AD203B41FA5}">
                      <a16:colId xmlns:a16="http://schemas.microsoft.com/office/drawing/2014/main" val="20000"/>
                    </a:ext>
                  </a:extLst>
                </a:gridCol>
                <a:gridCol w="4603239">
                  <a:extLst>
                    <a:ext uri="{9D8B030D-6E8A-4147-A177-3AD203B41FA5}">
                      <a16:colId xmlns:a16="http://schemas.microsoft.com/office/drawing/2014/main" val="20001"/>
                    </a:ext>
                  </a:extLst>
                </a:gridCol>
                <a:gridCol w="3892706">
                  <a:extLst>
                    <a:ext uri="{9D8B030D-6E8A-4147-A177-3AD203B41FA5}">
                      <a16:colId xmlns:a16="http://schemas.microsoft.com/office/drawing/2014/main" val="20002"/>
                    </a:ext>
                  </a:extLst>
                </a:gridCol>
              </a:tblGrid>
              <a:tr h="343144">
                <a:tc>
                  <a:txBody>
                    <a:bodyPr/>
                    <a:lstStyle/>
                    <a:p>
                      <a:pPr algn="ctr"/>
                      <a:r>
                        <a:rPr lang="en-US" dirty="0" err="1">
                          <a:solidFill>
                            <a:schemeClr val="tx1"/>
                          </a:solidFill>
                          <a:latin typeface="Bahnschrift" panose="020B0502040204020203" pitchFamily="34" charset="0"/>
                          <a:cs typeface="Times New Roman" panose="02020603050405020304" pitchFamily="18" charset="0"/>
                        </a:rPr>
                        <a:t>Ứng</a:t>
                      </a:r>
                      <a:r>
                        <a:rPr lang="en-US" baseline="0" dirty="0">
                          <a:solidFill>
                            <a:schemeClr val="tx1"/>
                          </a:solidFill>
                          <a:latin typeface="Bahnschrift" panose="020B0502040204020203" pitchFamily="34" charset="0"/>
                          <a:cs typeface="Times New Roman" panose="02020603050405020304" pitchFamily="18" charset="0"/>
                        </a:rPr>
                        <a:t> </a:t>
                      </a:r>
                      <a:r>
                        <a:rPr lang="en-US" baseline="0" dirty="0" err="1">
                          <a:solidFill>
                            <a:schemeClr val="tx1"/>
                          </a:solidFill>
                          <a:latin typeface="Bahnschrift" panose="020B0502040204020203" pitchFamily="34" charset="0"/>
                          <a:cs typeface="Times New Roman" panose="02020603050405020304" pitchFamily="18" charset="0"/>
                        </a:rPr>
                        <a:t>dụng</a:t>
                      </a:r>
                      <a:endParaRPr lang="en-US" dirty="0">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Bahnschrift" panose="020B0502040204020203" pitchFamily="34" charset="0"/>
                          <a:cs typeface="Times New Roman" panose="02020603050405020304" pitchFamily="18" charset="0"/>
                        </a:rPr>
                        <a:t>Chức</a:t>
                      </a:r>
                      <a:r>
                        <a:rPr lang="en-US" baseline="0">
                          <a:solidFill>
                            <a:schemeClr val="tx1"/>
                          </a:solidFill>
                          <a:latin typeface="Bahnschrift" panose="020B0502040204020203" pitchFamily="34" charset="0"/>
                          <a:cs typeface="Times New Roman" panose="02020603050405020304" pitchFamily="18" charset="0"/>
                        </a:rPr>
                        <a:t> năng</a:t>
                      </a:r>
                      <a:endParaRPr lang="en-US">
                        <a:solidFill>
                          <a:schemeClr val="tx1"/>
                        </a:solidFill>
                        <a:latin typeface="Bahnschrift" panose="020B0502040204020203"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Bahnschrift" panose="020B0502040204020203" pitchFamily="34" charset="0"/>
                          <a:cs typeface="Times New Roman" panose="02020603050405020304" pitchFamily="18" charset="0"/>
                        </a:rPr>
                        <a:t>Hệ</a:t>
                      </a:r>
                      <a:r>
                        <a:rPr lang="en-US" baseline="0">
                          <a:solidFill>
                            <a:schemeClr val="tx1"/>
                          </a:solidFill>
                          <a:latin typeface="Bahnschrift" panose="020B0502040204020203" pitchFamily="34" charset="0"/>
                          <a:cs typeface="Times New Roman" panose="02020603050405020304" pitchFamily="18" charset="0"/>
                        </a:rPr>
                        <a:t> thống</a:t>
                      </a:r>
                      <a:endParaRPr lang="en-US">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44649">
                <a:tc>
                  <a:txBody>
                    <a:bodyPr/>
                    <a:lstStyle/>
                    <a:p>
                      <a:pPr algn="ctr">
                        <a:lnSpc>
                          <a:spcPct val="100000"/>
                        </a:lnSpc>
                        <a:spcBef>
                          <a:spcPts val="0"/>
                        </a:spcBef>
                        <a:spcAft>
                          <a:spcPts val="0"/>
                        </a:spcAft>
                      </a:pPr>
                      <a:r>
                        <a:rPr lang="vi-VN" sz="2000" b="1" kern="1200" dirty="0">
                          <a:solidFill>
                            <a:schemeClr val="tx1"/>
                          </a:solidFill>
                          <a:effectLst/>
                          <a:latin typeface="Bahnschrift" panose="020B0502040204020203" pitchFamily="34" charset="0"/>
                          <a:ea typeface="+mn-ea"/>
                          <a:cs typeface="Times New Roman" panose="02020603050405020304" pitchFamily="18" charset="0"/>
                        </a:rPr>
                        <a:t>Quản lý đô thị thông minh</a:t>
                      </a:r>
                      <a:endParaRPr lang="en-US" sz="2000" dirty="0">
                        <a:solidFill>
                          <a:schemeClr val="tx1"/>
                        </a:solidFill>
                        <a:latin typeface="Bahnschrift" panose="020B0502040204020203"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just">
                        <a:lnSpc>
                          <a:spcPct val="100000"/>
                        </a:lnSpc>
                        <a:spcBef>
                          <a:spcPts val="0"/>
                        </a:spcBef>
                        <a:spcAft>
                          <a:spcPts val="0"/>
                        </a:spcAft>
                      </a:pPr>
                      <a:r>
                        <a:rPr lang="vi-VN" sz="2000" kern="1200">
                          <a:solidFill>
                            <a:schemeClr val="tx1"/>
                          </a:solidFill>
                          <a:effectLst/>
                          <a:latin typeface="Bahnschrift" panose="020B0502040204020203" pitchFamily="34" charset="0"/>
                          <a:ea typeface="+mn-ea"/>
                          <a:cs typeface="Times New Roman" panose="02020603050405020304" pitchFamily="18" charset="0"/>
                        </a:rPr>
                        <a:t>-</a:t>
                      </a:r>
                      <a:r>
                        <a:rPr lang="en-US" sz="2000" kern="1200">
                          <a:solidFill>
                            <a:schemeClr val="tx1"/>
                          </a:solidFill>
                          <a:effectLst/>
                          <a:latin typeface="Bahnschrift" panose="020B0502040204020203" pitchFamily="34" charset="0"/>
                          <a:ea typeface="+mn-ea"/>
                          <a:cs typeface="Times New Roman" panose="02020603050405020304" pitchFamily="18" charset="0"/>
                        </a:rPr>
                        <a:t> </a:t>
                      </a:r>
                      <a:r>
                        <a:rPr lang="vi-VN" sz="2000" kern="1200">
                          <a:solidFill>
                            <a:schemeClr val="tx1"/>
                          </a:solidFill>
                          <a:effectLst/>
                          <a:latin typeface="Bahnschrift" panose="020B0502040204020203" pitchFamily="34" charset="0"/>
                          <a:ea typeface="+mn-ea"/>
                          <a:cs typeface="Times New Roman" panose="02020603050405020304" pitchFamily="18" charset="0"/>
                        </a:rPr>
                        <a:t>Quản </a:t>
                      </a:r>
                      <a:r>
                        <a:rPr lang="vi-VN" sz="2000" kern="1200" dirty="0">
                          <a:solidFill>
                            <a:schemeClr val="tx1"/>
                          </a:solidFill>
                          <a:effectLst/>
                          <a:latin typeface="Bahnschrift" panose="020B0502040204020203" pitchFamily="34" charset="0"/>
                          <a:ea typeface="+mn-ea"/>
                          <a:cs typeface="Times New Roman" panose="02020603050405020304" pitchFamily="18" charset="0"/>
                        </a:rPr>
                        <a:t>lý và nâng cao quá trình xây dựng, tiết kiệm năng lượng, bảo đảm tính an toàn và thuận tiện.</a:t>
                      </a:r>
                    </a:p>
                    <a:p>
                      <a:pPr lvl="0" algn="just">
                        <a:lnSpc>
                          <a:spcPct val="100000"/>
                        </a:lnSpc>
                        <a:spcBef>
                          <a:spcPts val="0"/>
                        </a:spcBef>
                        <a:spcAft>
                          <a:spcPts val="0"/>
                        </a:spcAft>
                      </a:pPr>
                      <a:r>
                        <a:rPr lang="vi-VN" sz="2000" kern="1200">
                          <a:solidFill>
                            <a:schemeClr val="tx1"/>
                          </a:solidFill>
                          <a:effectLst/>
                          <a:latin typeface="Bahnschrift" panose="020B0502040204020203" pitchFamily="34" charset="0"/>
                          <a:ea typeface="+mn-ea"/>
                          <a:cs typeface="Times New Roman" panose="02020603050405020304" pitchFamily="18" charset="0"/>
                        </a:rPr>
                        <a:t>-</a:t>
                      </a:r>
                      <a:r>
                        <a:rPr lang="en-US" sz="2000" kern="1200">
                          <a:solidFill>
                            <a:schemeClr val="tx1"/>
                          </a:solidFill>
                          <a:effectLst/>
                          <a:latin typeface="Bahnschrift" panose="020B0502040204020203" pitchFamily="34" charset="0"/>
                          <a:ea typeface="+mn-ea"/>
                          <a:cs typeface="Times New Roman" panose="02020603050405020304" pitchFamily="18" charset="0"/>
                        </a:rPr>
                        <a:t> </a:t>
                      </a:r>
                      <a:r>
                        <a:rPr lang="vi-VN" sz="2000" kern="1200">
                          <a:solidFill>
                            <a:schemeClr val="tx1"/>
                          </a:solidFill>
                          <a:effectLst/>
                          <a:latin typeface="Bahnschrift" panose="020B0502040204020203" pitchFamily="34" charset="0"/>
                          <a:ea typeface="+mn-ea"/>
                          <a:cs typeface="Times New Roman" panose="02020603050405020304" pitchFamily="18" charset="0"/>
                        </a:rPr>
                        <a:t>Nhận </a:t>
                      </a:r>
                      <a:r>
                        <a:rPr lang="vi-VN" sz="2000" kern="1200" dirty="0">
                          <a:solidFill>
                            <a:schemeClr val="tx1"/>
                          </a:solidFill>
                          <a:effectLst/>
                          <a:latin typeface="Bahnschrift" panose="020B0502040204020203" pitchFamily="34" charset="0"/>
                          <a:ea typeface="+mn-ea"/>
                          <a:cs typeface="Times New Roman" panose="02020603050405020304" pitchFamily="18" charset="0"/>
                        </a:rPr>
                        <a:t>biết, sử dụng và quản lý nguồn tài nguyên đất đai trong môi trường xây dựng</a:t>
                      </a:r>
                    </a:p>
                    <a:p>
                      <a:pPr lvl="0" algn="just">
                        <a:lnSpc>
                          <a:spcPct val="100000"/>
                        </a:lnSpc>
                        <a:spcBef>
                          <a:spcPts val="0"/>
                        </a:spcBef>
                        <a:spcAft>
                          <a:spcPts val="0"/>
                        </a:spcAft>
                      </a:pPr>
                      <a:r>
                        <a:rPr lang="vi-VN" sz="2000" kern="1200">
                          <a:solidFill>
                            <a:schemeClr val="tx1"/>
                          </a:solidFill>
                          <a:effectLst/>
                          <a:latin typeface="Bahnschrift" panose="020B0502040204020203" pitchFamily="34" charset="0"/>
                          <a:ea typeface="+mn-ea"/>
                          <a:cs typeface="Times New Roman" panose="02020603050405020304" pitchFamily="18" charset="0"/>
                        </a:rPr>
                        <a:t>-</a:t>
                      </a:r>
                      <a:r>
                        <a:rPr lang="en-US" sz="2000" kern="1200">
                          <a:solidFill>
                            <a:schemeClr val="tx1"/>
                          </a:solidFill>
                          <a:effectLst/>
                          <a:latin typeface="Bahnschrift" panose="020B0502040204020203" pitchFamily="34" charset="0"/>
                          <a:ea typeface="+mn-ea"/>
                          <a:cs typeface="Times New Roman" panose="02020603050405020304" pitchFamily="18" charset="0"/>
                        </a:rPr>
                        <a:t> </a:t>
                      </a:r>
                      <a:r>
                        <a:rPr lang="vi-VN" sz="2000" kern="1200">
                          <a:solidFill>
                            <a:schemeClr val="tx1"/>
                          </a:solidFill>
                          <a:effectLst/>
                          <a:latin typeface="Bahnschrift" panose="020B0502040204020203" pitchFamily="34" charset="0"/>
                          <a:ea typeface="+mn-ea"/>
                          <a:cs typeface="Times New Roman" panose="02020603050405020304" pitchFamily="18" charset="0"/>
                        </a:rPr>
                        <a:t>Quản </a:t>
                      </a:r>
                      <a:r>
                        <a:rPr lang="vi-VN" sz="2000" kern="1200" dirty="0">
                          <a:solidFill>
                            <a:schemeClr val="tx1"/>
                          </a:solidFill>
                          <a:effectLst/>
                          <a:latin typeface="Bahnschrift" panose="020B0502040204020203" pitchFamily="34" charset="0"/>
                          <a:ea typeface="+mn-ea"/>
                          <a:cs typeface="Times New Roman" panose="02020603050405020304" pitchFamily="18" charset="0"/>
                        </a:rPr>
                        <a:t>lý thông tin tọa độ địa lý và mô hình thông tin công trình.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Các hệ thống quản lý và giám sát nhà ở.</a:t>
                      </a:r>
                    </a:p>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Các hệ thống quản lý và giám sát xây dựng.</a:t>
                      </a:r>
                    </a:p>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Các hệ thống quản lý và giám sát năng lượng.</a:t>
                      </a:r>
                    </a:p>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Các hệ thống quản lý và giám sát nước.</a:t>
                      </a:r>
                    </a:p>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Các hệ thống giám sát mức độ tiêu thụ.</a:t>
                      </a:r>
                    </a:p>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Các hệ thống quản lý và giám sát tòa nhà.</a:t>
                      </a:r>
                    </a:p>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Các hệ thống quản lý và giám sát năng lượng.</a:t>
                      </a:r>
                    </a:p>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Các hệ thống quản lý và giám sát nước.</a:t>
                      </a:r>
                    </a:p>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Các hệ thống phân loại việc sử dụng đất</a:t>
                      </a:r>
                    </a:p>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Bản đồ đất đai dựa trên GIS</a:t>
                      </a:r>
                    </a:p>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Các hệ thống quy hoạch đất đai thông minh</a:t>
                      </a:r>
                    </a:p>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Hệ thống thông tin quản lý quy hoạch đô thị</a:t>
                      </a:r>
                    </a:p>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Hệ thống thông tin quản lý hạ tầng kỹ thuật đô thị</a:t>
                      </a:r>
                    </a:p>
                    <a:p>
                      <a:pPr algn="l">
                        <a:lnSpc>
                          <a:spcPct val="100000"/>
                        </a:lnSpc>
                        <a:spcBef>
                          <a:spcPts val="0"/>
                        </a:spcBef>
                        <a:spcAft>
                          <a:spcPts val="0"/>
                        </a:spcAft>
                      </a:pPr>
                      <a:r>
                        <a:rPr lang="vi-VN" sz="1500">
                          <a:solidFill>
                            <a:schemeClr val="tx1"/>
                          </a:solidFill>
                          <a:latin typeface="Bahnschrift" panose="020B0502040204020203" pitchFamily="34" charset="0"/>
                          <a:cs typeface="Times New Roman" panose="02020603050405020304" pitchFamily="18" charset="0"/>
                        </a:rPr>
                        <a:t>- Hệ thống tiếp nhận các yêu cầu của người dân về các sự cố</a:t>
                      </a:r>
                    </a:p>
                    <a:p>
                      <a:pPr algn="ctr">
                        <a:lnSpc>
                          <a:spcPct val="100000"/>
                        </a:lnSpc>
                        <a:spcBef>
                          <a:spcPts val="0"/>
                        </a:spcBef>
                        <a:spcAft>
                          <a:spcPts val="0"/>
                        </a:spcAft>
                      </a:pPr>
                      <a:endParaRPr lang="en-US" sz="1800">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9" name="Rectangle 8">
            <a:extLst>
              <a:ext uri="{FF2B5EF4-FFF2-40B4-BE49-F238E27FC236}">
                <a16:creationId xmlns:a16="http://schemas.microsoft.com/office/drawing/2014/main" id="{5F557384-850D-4993-8713-FD1C98858004}"/>
              </a:ext>
            </a:extLst>
          </p:cNvPr>
          <p:cNvSpPr/>
          <p:nvPr/>
        </p:nvSpPr>
        <p:spPr>
          <a:xfrm>
            <a:off x="-1" y="0"/>
            <a:ext cx="12191999" cy="553998"/>
          </a:xfrm>
          <a:prstGeom prst="rect">
            <a:avLst/>
          </a:prstGeom>
          <a:gradFill>
            <a:gsLst>
              <a:gs pos="100000">
                <a:srgbClr val="4472C4">
                  <a:lumMod val="60000"/>
                  <a:lumOff val="40000"/>
                </a:srgbClr>
              </a:gs>
              <a:gs pos="0">
                <a:srgbClr val="013A92"/>
              </a:gs>
              <a:gs pos="49000">
                <a:srgbClr val="013A92">
                  <a:shade val="100000"/>
                  <a:satMod val="115000"/>
                </a:srgbClr>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Title 3">
            <a:extLst>
              <a:ext uri="{FF2B5EF4-FFF2-40B4-BE49-F238E27FC236}">
                <a16:creationId xmlns:a16="http://schemas.microsoft.com/office/drawing/2014/main" id="{0052471F-7D7C-48AA-8071-04E791ECE6ED}"/>
              </a:ext>
            </a:extLst>
          </p:cNvPr>
          <p:cNvSpPr txBox="1">
            <a:spLocks/>
          </p:cNvSpPr>
          <p:nvPr/>
        </p:nvSpPr>
        <p:spPr>
          <a:xfrm>
            <a:off x="256941" y="-26413"/>
            <a:ext cx="11678118" cy="580412"/>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0000" b="1">
                <a:solidFill>
                  <a:prstClr val="white">
                    <a:lumMod val="95000"/>
                  </a:prstClr>
                </a:solidFill>
                <a:latin typeface="Bahnschrift" panose="020B0502040204020203" pitchFamily="34" charset="0"/>
              </a:rPr>
              <a:t>MỘT SỐ ỨNG DỤNG ĐÔ THỊ THÔNG MINH ĐIỂN HÌNH</a:t>
            </a:r>
            <a:endParaRPr lang="en-US" sz="2500" b="1" dirty="0">
              <a:solidFill>
                <a:prstClr val="black"/>
              </a:solidFill>
              <a:latin typeface="Bahnschrift" panose="020B0502040204020203" pitchFamily="34" charset="0"/>
            </a:endParaRPr>
          </a:p>
        </p:txBody>
      </p:sp>
      <p:sp>
        <p:nvSpPr>
          <p:cNvPr id="11" name="Rectangle 10">
            <a:extLst>
              <a:ext uri="{FF2B5EF4-FFF2-40B4-BE49-F238E27FC236}">
                <a16:creationId xmlns:a16="http://schemas.microsoft.com/office/drawing/2014/main" id="{44FD16E6-D35A-48FD-9730-D923B282A7B9}"/>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3831877"/>
      </p:ext>
    </p:extLst>
  </p:cSld>
  <p:clrMapOvr>
    <a:masterClrMapping/>
  </p:clrMapOvr>
  <p:transition>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90212883"/>
              </p:ext>
            </p:extLst>
          </p:nvPr>
        </p:nvGraphicFramePr>
        <p:xfrm>
          <a:off x="655320" y="1066800"/>
          <a:ext cx="10881360" cy="4968240"/>
        </p:xfrm>
        <a:graphic>
          <a:graphicData uri="http://schemas.openxmlformats.org/drawingml/2006/table">
            <a:tbl>
              <a:tblPr firstRow="1" bandRow="1">
                <a:tableStyleId>{5C22544A-7EE6-4342-B048-85BDC9FD1C3A}</a:tableStyleId>
              </a:tblPr>
              <a:tblGrid>
                <a:gridCol w="3627120">
                  <a:extLst>
                    <a:ext uri="{9D8B030D-6E8A-4147-A177-3AD203B41FA5}">
                      <a16:colId xmlns:a16="http://schemas.microsoft.com/office/drawing/2014/main" val="20000"/>
                    </a:ext>
                  </a:extLst>
                </a:gridCol>
                <a:gridCol w="3627120">
                  <a:extLst>
                    <a:ext uri="{9D8B030D-6E8A-4147-A177-3AD203B41FA5}">
                      <a16:colId xmlns:a16="http://schemas.microsoft.com/office/drawing/2014/main" val="20001"/>
                    </a:ext>
                  </a:extLst>
                </a:gridCol>
                <a:gridCol w="3627120">
                  <a:extLst>
                    <a:ext uri="{9D8B030D-6E8A-4147-A177-3AD203B41FA5}">
                      <a16:colId xmlns:a16="http://schemas.microsoft.com/office/drawing/2014/main" val="20002"/>
                    </a:ext>
                  </a:extLst>
                </a:gridCol>
              </a:tblGrid>
              <a:tr h="243358">
                <a:tc>
                  <a:txBody>
                    <a:bodyPr/>
                    <a:lstStyle/>
                    <a:p>
                      <a:pPr algn="ctr"/>
                      <a:r>
                        <a:rPr lang="en-US" sz="1600" dirty="0" err="1">
                          <a:solidFill>
                            <a:schemeClr val="tx1"/>
                          </a:solidFill>
                          <a:latin typeface="Bahnschrift" panose="020B0502040204020203" pitchFamily="34" charset="0"/>
                          <a:cs typeface="Times New Roman" panose="02020603050405020304" pitchFamily="18" charset="0"/>
                        </a:rPr>
                        <a:t>Ứng</a:t>
                      </a:r>
                      <a:r>
                        <a:rPr lang="en-US" sz="1600" baseline="0" dirty="0">
                          <a:solidFill>
                            <a:schemeClr val="tx1"/>
                          </a:solidFill>
                          <a:latin typeface="Bahnschrift" panose="020B0502040204020203" pitchFamily="34" charset="0"/>
                          <a:cs typeface="Times New Roman" panose="02020603050405020304" pitchFamily="18" charset="0"/>
                        </a:rPr>
                        <a:t> </a:t>
                      </a:r>
                      <a:r>
                        <a:rPr lang="en-US" sz="1600" baseline="0" dirty="0" err="1">
                          <a:solidFill>
                            <a:schemeClr val="tx1"/>
                          </a:solidFill>
                          <a:latin typeface="Bahnschrift" panose="020B0502040204020203" pitchFamily="34" charset="0"/>
                          <a:cs typeface="Times New Roman" panose="02020603050405020304" pitchFamily="18" charset="0"/>
                        </a:rPr>
                        <a:t>dụng</a:t>
                      </a:r>
                      <a:endParaRPr lang="en-US" sz="1600" dirty="0">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latin typeface="Bahnschrift" panose="020B0502040204020203" pitchFamily="34" charset="0"/>
                          <a:cs typeface="Times New Roman" panose="02020603050405020304" pitchFamily="18" charset="0"/>
                        </a:rPr>
                        <a:t>Chức</a:t>
                      </a:r>
                      <a:r>
                        <a:rPr lang="en-US" sz="1600" baseline="0">
                          <a:solidFill>
                            <a:schemeClr val="tx1"/>
                          </a:solidFill>
                          <a:latin typeface="Bahnschrift" panose="020B0502040204020203" pitchFamily="34" charset="0"/>
                          <a:cs typeface="Times New Roman" panose="02020603050405020304" pitchFamily="18" charset="0"/>
                        </a:rPr>
                        <a:t> năng</a:t>
                      </a:r>
                      <a:endParaRPr lang="en-US" sz="1600">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solidFill>
                            <a:schemeClr val="tx1"/>
                          </a:solidFill>
                          <a:latin typeface="Bahnschrift" panose="020B0502040204020203" pitchFamily="34" charset="0"/>
                          <a:cs typeface="Times New Roman" panose="02020603050405020304" pitchFamily="18" charset="0"/>
                        </a:rPr>
                        <a:t>Hệ</a:t>
                      </a:r>
                      <a:r>
                        <a:rPr lang="en-US" sz="1600" baseline="0">
                          <a:solidFill>
                            <a:schemeClr val="tx1"/>
                          </a:solidFill>
                          <a:latin typeface="Bahnschrift" panose="020B0502040204020203" pitchFamily="34" charset="0"/>
                          <a:cs typeface="Times New Roman" panose="02020603050405020304" pitchFamily="18" charset="0"/>
                        </a:rPr>
                        <a:t> thống</a:t>
                      </a:r>
                      <a:endParaRPr lang="en-US" sz="1600">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627936">
                <a:tc>
                  <a:txBody>
                    <a:bodyPr/>
                    <a:lstStyle/>
                    <a:p>
                      <a:pPr algn="ctr">
                        <a:lnSpc>
                          <a:spcPct val="100000"/>
                        </a:lnSpc>
                        <a:spcBef>
                          <a:spcPts val="0"/>
                        </a:spcBef>
                        <a:spcAft>
                          <a:spcPts val="0"/>
                        </a:spcAft>
                      </a:pPr>
                      <a:r>
                        <a:rPr lang="en-US" sz="2000" b="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Cấp thoát nước thông minh</a:t>
                      </a:r>
                      <a:endParaRPr lang="en-US" sz="20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l">
                        <a:lnSpc>
                          <a:spcPct val="100000"/>
                        </a:lnSpc>
                        <a:spcBef>
                          <a:spcPts val="0"/>
                        </a:spcBef>
                        <a:spcAft>
                          <a:spcPts val="0"/>
                        </a:spcAft>
                        <a:buFont typeface="Calibri" panose="020F0502020204030204" pitchFamily="34" charset="0"/>
                        <a:buChar char="-"/>
                      </a:pPr>
                      <a:r>
                        <a:rPr lang="en-US" sz="16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Thu thập, quản lý, phân bổ, sử dụng, tái sử dụng và tái chế nước.</a:t>
                      </a:r>
                      <a:endParaRPr lang="en-US" sz="16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l">
                        <a:lnSpc>
                          <a:spcPct val="100000"/>
                        </a:lnSpc>
                        <a:spcBef>
                          <a:spcPts val="0"/>
                        </a:spcBef>
                        <a:spcAft>
                          <a:spcPts val="0"/>
                        </a:spcAft>
                        <a:buFont typeface="Calibri" panose="020F0502020204030204" pitchFamily="34" charset="0"/>
                        <a:buChar char="-"/>
                      </a:pPr>
                      <a:r>
                        <a:rPr lang="en-US" sz="16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Cắt giảm mức độ tiêu thụ nước và sự ô nhiễm, cho phép sử dụng hiệu quả tài nguyên nước.</a:t>
                      </a:r>
                      <a:endParaRPr lang="en-US" sz="16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l">
                        <a:lnSpc>
                          <a:spcPct val="100000"/>
                        </a:lnSpc>
                        <a:spcBef>
                          <a:spcPts val="0"/>
                        </a:spcBef>
                        <a:spcAft>
                          <a:spcPts val="0"/>
                        </a:spcAft>
                        <a:buFont typeface="Calibri" panose="020F0502020204030204" pitchFamily="34" charset="0"/>
                        <a:buChar char="-"/>
                      </a:pPr>
                      <a:r>
                        <a:rPr lang="en-US" sz="16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Cắt giảm chi phí và tăng sự tin cậy cũng như tính minh bạch trong việc phân phối nước.</a:t>
                      </a:r>
                      <a:endParaRPr lang="en-US" sz="16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lang="vi-VN" sz="16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 Các hệ thống bản đồ không gian địa lý của hệ thống mạng ống nước.</a:t>
                      </a:r>
                    </a:p>
                    <a:p>
                      <a:pPr marL="0" marR="0" lvl="0" indent="0" algn="just"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lang="vi-VN" sz="16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 Hệ thống quản lý và phát hiện rò rỉ nước.</a:t>
                      </a:r>
                    </a:p>
                    <a:p>
                      <a:pPr marL="0" marR="0" lvl="0" indent="0" algn="just"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lang="vi-VN" sz="16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 Hệ thống quản lý điện cung cấp.</a:t>
                      </a:r>
                    </a:p>
                    <a:p>
                      <a:pPr marL="0" marR="0" lvl="0" indent="0" algn="just"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lang="vi-VN" sz="16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 Ứng dụng cho việc quản lý theo không gian mạng lưới ống nước.</a:t>
                      </a:r>
                    </a:p>
                    <a:p>
                      <a:pPr marL="0" marR="0" lvl="0" indent="0" algn="just"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lang="vi-VN" sz="16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 Các hệ thống kiểm soát chất lượng nước được phân phối.</a:t>
                      </a:r>
                    </a:p>
                    <a:p>
                      <a:pPr marL="0" marR="0" lvl="0" indent="0" algn="just"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lang="vi-VN" sz="16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 Các hệ thống quản lý thiết bị cảm ứng, đồng hồ thông minh đo lượng nước tiêu thụ.</a:t>
                      </a:r>
                    </a:p>
                    <a:p>
                      <a:pPr marL="0" marR="0" lvl="0" indent="0" algn="just"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lang="vi-VN" sz="16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 Các hệ thống trực tuyến để biết và kiểm soát mức độ sử dụng nước.</a:t>
                      </a:r>
                    </a:p>
                    <a:p>
                      <a:pPr marL="0" marR="0" lvl="0" indent="0" algn="just"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lang="vi-VN" sz="16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 Hệ thống kiểm soát và giám sát máy móc.</a:t>
                      </a:r>
                    </a:p>
                    <a:p>
                      <a:pPr marL="0" marR="0" lvl="0" indent="0" algn="just"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lang="vi-VN" sz="16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 Hệ thống kiểm soát và giám sát hạ tầng cống rãnh.</a:t>
                      </a:r>
                    </a:p>
                    <a:p>
                      <a:pPr marL="0" marR="0" lvl="0" indent="0" algn="just"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endParaRPr lang="en-US" sz="16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93552FE0-B30A-447A-9C79-2D87CC5060BA}"/>
              </a:ext>
            </a:extLst>
          </p:cNvPr>
          <p:cNvSpPr/>
          <p:nvPr/>
        </p:nvSpPr>
        <p:spPr>
          <a:xfrm>
            <a:off x="-1" y="0"/>
            <a:ext cx="12191999" cy="553998"/>
          </a:xfrm>
          <a:prstGeom prst="rect">
            <a:avLst/>
          </a:prstGeom>
          <a:gradFill>
            <a:gsLst>
              <a:gs pos="100000">
                <a:srgbClr val="4472C4">
                  <a:lumMod val="60000"/>
                  <a:lumOff val="40000"/>
                </a:srgbClr>
              </a:gs>
              <a:gs pos="0">
                <a:srgbClr val="013A92"/>
              </a:gs>
              <a:gs pos="49000">
                <a:srgbClr val="013A92">
                  <a:shade val="100000"/>
                  <a:satMod val="115000"/>
                </a:srgbClr>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itle 3">
            <a:extLst>
              <a:ext uri="{FF2B5EF4-FFF2-40B4-BE49-F238E27FC236}">
                <a16:creationId xmlns:a16="http://schemas.microsoft.com/office/drawing/2014/main" id="{CB2D9D57-1A8A-4ECB-BEBF-9B2BF8EF8491}"/>
              </a:ext>
            </a:extLst>
          </p:cNvPr>
          <p:cNvSpPr txBox="1">
            <a:spLocks/>
          </p:cNvSpPr>
          <p:nvPr/>
        </p:nvSpPr>
        <p:spPr>
          <a:xfrm>
            <a:off x="256941" y="-26413"/>
            <a:ext cx="11678118" cy="580412"/>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0000" b="1">
                <a:solidFill>
                  <a:prstClr val="white">
                    <a:lumMod val="95000"/>
                  </a:prstClr>
                </a:solidFill>
                <a:latin typeface="Bahnschrift" panose="020B0502040204020203" pitchFamily="34" charset="0"/>
              </a:rPr>
              <a:t>MỘT SỐ ỨNG DỤNG ĐÔ THỊ THÔNG MINH ĐIỂN HÌNH</a:t>
            </a:r>
            <a:endParaRPr lang="en-US" sz="2500" b="1" dirty="0">
              <a:solidFill>
                <a:prstClr val="black"/>
              </a:solidFill>
              <a:latin typeface="Bahnschrift" panose="020B0502040204020203" pitchFamily="34" charset="0"/>
            </a:endParaRPr>
          </a:p>
        </p:txBody>
      </p:sp>
      <p:sp>
        <p:nvSpPr>
          <p:cNvPr id="7" name="Rectangle 6">
            <a:extLst>
              <a:ext uri="{FF2B5EF4-FFF2-40B4-BE49-F238E27FC236}">
                <a16:creationId xmlns:a16="http://schemas.microsoft.com/office/drawing/2014/main" id="{2F7DD2FC-ED15-4EFA-9263-376838275967}"/>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923058"/>
      </p:ext>
    </p:extLst>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2486169"/>
              </p:ext>
            </p:extLst>
          </p:nvPr>
        </p:nvGraphicFramePr>
        <p:xfrm>
          <a:off x="256675" y="862378"/>
          <a:ext cx="11678651" cy="5345454"/>
        </p:xfrm>
        <a:graphic>
          <a:graphicData uri="http://schemas.openxmlformats.org/drawingml/2006/table">
            <a:tbl>
              <a:tblPr firstRow="1" bandRow="1">
                <a:tableStyleId>{5C22544A-7EE6-4342-B048-85BDC9FD1C3A}</a:tableStyleId>
              </a:tblPr>
              <a:tblGrid>
                <a:gridCol w="2153849">
                  <a:extLst>
                    <a:ext uri="{9D8B030D-6E8A-4147-A177-3AD203B41FA5}">
                      <a16:colId xmlns:a16="http://schemas.microsoft.com/office/drawing/2014/main" val="20000"/>
                    </a:ext>
                  </a:extLst>
                </a:gridCol>
                <a:gridCol w="6065681">
                  <a:extLst>
                    <a:ext uri="{9D8B030D-6E8A-4147-A177-3AD203B41FA5}">
                      <a16:colId xmlns:a16="http://schemas.microsoft.com/office/drawing/2014/main" val="20001"/>
                    </a:ext>
                  </a:extLst>
                </a:gridCol>
                <a:gridCol w="3459121">
                  <a:extLst>
                    <a:ext uri="{9D8B030D-6E8A-4147-A177-3AD203B41FA5}">
                      <a16:colId xmlns:a16="http://schemas.microsoft.com/office/drawing/2014/main" val="20002"/>
                    </a:ext>
                  </a:extLst>
                </a:gridCol>
              </a:tblGrid>
              <a:tr h="425769">
                <a:tc>
                  <a:txBody>
                    <a:bodyPr/>
                    <a:lstStyle/>
                    <a:p>
                      <a:pPr algn="ctr"/>
                      <a:r>
                        <a:rPr lang="en-US" dirty="0" err="1">
                          <a:solidFill>
                            <a:schemeClr val="tx1"/>
                          </a:solidFill>
                          <a:latin typeface="Bahnschrift" panose="020B0502040204020203" pitchFamily="34" charset="0"/>
                          <a:cs typeface="Times New Roman" panose="02020603050405020304" pitchFamily="18" charset="0"/>
                        </a:rPr>
                        <a:t>Ứng</a:t>
                      </a:r>
                      <a:r>
                        <a:rPr lang="en-US" baseline="0" dirty="0">
                          <a:solidFill>
                            <a:schemeClr val="tx1"/>
                          </a:solidFill>
                          <a:latin typeface="Bahnschrift" panose="020B0502040204020203" pitchFamily="34" charset="0"/>
                          <a:cs typeface="Times New Roman" panose="02020603050405020304" pitchFamily="18" charset="0"/>
                        </a:rPr>
                        <a:t> </a:t>
                      </a:r>
                      <a:r>
                        <a:rPr lang="en-US" baseline="0" dirty="0" err="1">
                          <a:solidFill>
                            <a:schemeClr val="tx1"/>
                          </a:solidFill>
                          <a:latin typeface="Bahnschrift" panose="020B0502040204020203" pitchFamily="34" charset="0"/>
                          <a:cs typeface="Times New Roman" panose="02020603050405020304" pitchFamily="18" charset="0"/>
                        </a:rPr>
                        <a:t>dụng</a:t>
                      </a:r>
                      <a:endParaRPr lang="en-US" dirty="0">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Bahnschrift" panose="020B0502040204020203" pitchFamily="34" charset="0"/>
                          <a:cs typeface="Times New Roman" panose="02020603050405020304" pitchFamily="18" charset="0"/>
                        </a:rPr>
                        <a:t>Chức</a:t>
                      </a:r>
                      <a:r>
                        <a:rPr lang="en-US" baseline="0">
                          <a:solidFill>
                            <a:schemeClr val="tx1"/>
                          </a:solidFill>
                          <a:latin typeface="Bahnschrift" panose="020B0502040204020203" pitchFamily="34" charset="0"/>
                          <a:cs typeface="Times New Roman" panose="02020603050405020304" pitchFamily="18" charset="0"/>
                        </a:rPr>
                        <a:t> năng</a:t>
                      </a:r>
                      <a:endParaRPr lang="en-US">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Bahnschrift" panose="020B0502040204020203" pitchFamily="34" charset="0"/>
                          <a:cs typeface="Times New Roman" panose="02020603050405020304" pitchFamily="18" charset="0"/>
                        </a:rPr>
                        <a:t>Hệ</a:t>
                      </a:r>
                      <a:r>
                        <a:rPr lang="en-US" baseline="0">
                          <a:solidFill>
                            <a:schemeClr val="tx1"/>
                          </a:solidFill>
                          <a:latin typeface="Bahnschrift" panose="020B0502040204020203" pitchFamily="34" charset="0"/>
                          <a:cs typeface="Times New Roman" panose="02020603050405020304" pitchFamily="18" charset="0"/>
                        </a:rPr>
                        <a:t> thống/Ứng dụng</a:t>
                      </a:r>
                      <a:endParaRPr lang="en-US">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365072">
                <a:tc>
                  <a:txBody>
                    <a:bodyPr/>
                    <a:lstStyle/>
                    <a:p>
                      <a:pPr algn="ctr">
                        <a:lnSpc>
                          <a:spcPct val="100000"/>
                        </a:lnSpc>
                        <a:spcBef>
                          <a:spcPts val="0"/>
                        </a:spcBef>
                        <a:spcAft>
                          <a:spcPts val="0"/>
                        </a:spcAft>
                      </a:pPr>
                      <a:r>
                        <a:rPr lang="en-US" sz="1800" b="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Thu gom và xử lý rác thải thông minh</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Ủng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hộ</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việc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tái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chế</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và</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tái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sử</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dụng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các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sản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phẩm</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nhằm</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mục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đích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chuyển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đổi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rác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thải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thành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các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tài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nguyên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và</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tạo</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thành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một</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vòng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lặp</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để</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tăng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hiệu</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quả</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kinh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tế</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Hướng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người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dân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tham</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gia</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và</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việc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bảo</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vệ</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vệ</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sinh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thành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phố</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Nâng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cao</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hiệu</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quả</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của</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việc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thu</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gom</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rác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và</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hệ</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thống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giao</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thông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Cải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thiện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quy</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trình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xử</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lý</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chất</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thải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00000"/>
                        </a:lnSpc>
                        <a:spcBef>
                          <a:spcPts val="0"/>
                        </a:spcBef>
                        <a:spcAft>
                          <a:spcPts val="0"/>
                        </a:spcAft>
                        <a:buFont typeface="Calibri" panose="020F0502020204030204" pitchFamily="34" charset="0"/>
                        <a:buChar char="-"/>
                      </a:pPr>
                      <a:r>
                        <a:rPr lang="en-US" sz="20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Các hệ thống lên lịch trình thu gom rác (dựa trên các cảm biến và các thiết bị GPS).</a:t>
                      </a:r>
                      <a:endParaRPr lang="en-US" sz="20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20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Các hệ thống tự động thu gom rác.</a:t>
                      </a:r>
                      <a:endParaRPr lang="en-US" sz="20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4613">
                <a:tc>
                  <a:txBody>
                    <a:bodyPr/>
                    <a:lstStyle/>
                    <a:p>
                      <a:pPr algn="ctr">
                        <a:lnSpc>
                          <a:spcPct val="100000"/>
                        </a:lnSpc>
                        <a:spcBef>
                          <a:spcPts val="0"/>
                        </a:spcBef>
                        <a:spcAft>
                          <a:spcPts val="0"/>
                        </a:spcAft>
                      </a:pPr>
                      <a:r>
                        <a:rPr lang="en-US" sz="1800" b="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Lưới điện thông minh, Chiếu sáng thông minh</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Quản lý khoảng cách cung/cầu.</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Giảm thiểu sự thất thoát năng lượng, giảm sự tiêu thụ năng lượng và giảm lượng carbon thải ra.</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Cung cấp năng lượng 24/7 và các công tơ đáng tin cậy.</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Tạo ra một mạng lưới điện thông minh.</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Cải thiện việc quản lý tài sản năng lượng, các hoạt động về năng lượng, và dịch vụ chăm sóc khách hàng cho người dân và doanh nghiệp.</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US" sz="1800" kern="1200">
                          <a:solidFill>
                            <a:schemeClr val="tx1"/>
                          </a:solidFill>
                          <a:effectLst/>
                          <a:latin typeface="Bahnschrift" panose="020B0502040204020203" pitchFamily="34" charset="0"/>
                          <a:ea typeface="+mn-ea"/>
                          <a:cs typeface="+mn-cs"/>
                        </a:rPr>
                        <a:t>- </a:t>
                      </a:r>
                      <a:r>
                        <a:rPr lang="vi-VN" sz="1800" kern="1200">
                          <a:solidFill>
                            <a:schemeClr val="tx1"/>
                          </a:solidFill>
                          <a:effectLst/>
                          <a:latin typeface="Bahnschrift" panose="020B0502040204020203" pitchFamily="34" charset="0"/>
                          <a:ea typeface="+mn-ea"/>
                          <a:cs typeface="+mn-cs"/>
                        </a:rPr>
                        <a:t>Hệ thống quản lý cung/cầu.</a:t>
                      </a:r>
                      <a:endParaRPr lang="en-US" sz="1800" kern="1200">
                        <a:solidFill>
                          <a:schemeClr val="tx1"/>
                        </a:solidFill>
                        <a:effectLst/>
                        <a:latin typeface="Bahnschrift" panose="020B0502040204020203" pitchFamily="34" charset="0"/>
                        <a:ea typeface="+mn-ea"/>
                        <a:cs typeface="+mn-cs"/>
                      </a:endParaRPr>
                    </a:p>
                    <a:p>
                      <a:pPr lvl="0"/>
                      <a:r>
                        <a:rPr lang="en-US" sz="1800" kern="1200">
                          <a:solidFill>
                            <a:schemeClr val="tx1"/>
                          </a:solidFill>
                          <a:effectLst/>
                          <a:latin typeface="Bahnschrift" panose="020B0502040204020203" pitchFamily="34" charset="0"/>
                          <a:ea typeface="+mn-ea"/>
                          <a:cs typeface="+mn-cs"/>
                        </a:rPr>
                        <a:t>- </a:t>
                      </a:r>
                      <a:r>
                        <a:rPr lang="vi-VN" sz="1800" kern="1200">
                          <a:solidFill>
                            <a:schemeClr val="tx1"/>
                          </a:solidFill>
                          <a:effectLst/>
                          <a:latin typeface="Bahnschrift" panose="020B0502040204020203" pitchFamily="34" charset="0"/>
                          <a:ea typeface="+mn-ea"/>
                          <a:cs typeface="+mn-cs"/>
                        </a:rPr>
                        <a:t>Hệ thống mô phỏng năng lượng.</a:t>
                      </a:r>
                      <a:endParaRPr lang="en-US" sz="1800" kern="1200">
                        <a:solidFill>
                          <a:schemeClr val="tx1"/>
                        </a:solidFill>
                        <a:effectLst/>
                        <a:latin typeface="Bahnschrift" panose="020B0502040204020203" pitchFamily="34" charset="0"/>
                        <a:ea typeface="+mn-ea"/>
                        <a:cs typeface="+mn-cs"/>
                      </a:endParaRPr>
                    </a:p>
                    <a:p>
                      <a:pPr lvl="0"/>
                      <a:r>
                        <a:rPr lang="en-US" sz="1800" kern="1200">
                          <a:solidFill>
                            <a:schemeClr val="tx1"/>
                          </a:solidFill>
                          <a:effectLst/>
                          <a:latin typeface="Bahnschrift" panose="020B0502040204020203" pitchFamily="34" charset="0"/>
                          <a:ea typeface="+mn-ea"/>
                          <a:cs typeface="+mn-cs"/>
                        </a:rPr>
                        <a:t>- </a:t>
                      </a:r>
                      <a:r>
                        <a:rPr lang="vi-VN" sz="1800" kern="1200">
                          <a:solidFill>
                            <a:schemeClr val="tx1"/>
                          </a:solidFill>
                          <a:effectLst/>
                          <a:latin typeface="Bahnschrift" panose="020B0502040204020203" pitchFamily="34" charset="0"/>
                          <a:ea typeface="+mn-ea"/>
                          <a:cs typeface="+mn-cs"/>
                        </a:rPr>
                        <a:t>Hệ thống giám sát và kiểm soát</a:t>
                      </a:r>
                      <a:r>
                        <a:rPr lang="en-US" sz="1800" kern="1200" baseline="0">
                          <a:solidFill>
                            <a:schemeClr val="tx1"/>
                          </a:solidFill>
                          <a:effectLst/>
                          <a:latin typeface="Bahnschrift" panose="020B0502040204020203" pitchFamily="34" charset="0"/>
                          <a:ea typeface="+mn-ea"/>
                          <a:cs typeface="+mn-cs"/>
                        </a:rPr>
                        <a:t> </a:t>
                      </a:r>
                      <a:r>
                        <a:rPr lang="vi-VN" sz="1800" kern="1200">
                          <a:solidFill>
                            <a:schemeClr val="tx1"/>
                          </a:solidFill>
                          <a:effectLst/>
                          <a:latin typeface="Bahnschrift" panose="020B0502040204020203" pitchFamily="34" charset="0"/>
                          <a:ea typeface="+mn-ea"/>
                          <a:cs typeface="+mn-cs"/>
                        </a:rPr>
                        <a:t>mức độ tiêu thụ theo thời gian thực.</a:t>
                      </a:r>
                      <a:endParaRPr lang="en-US" sz="1800" kern="1200">
                        <a:solidFill>
                          <a:schemeClr val="tx1"/>
                        </a:solidFill>
                        <a:effectLst/>
                        <a:latin typeface="Bahnschrift" panose="020B0502040204020203" pitchFamily="34" charset="0"/>
                        <a:ea typeface="+mn-ea"/>
                        <a:cs typeface="+mn-cs"/>
                      </a:endParaRPr>
                    </a:p>
                    <a:p>
                      <a:pPr marL="0" lvl="0" indent="0" algn="just">
                        <a:lnSpc>
                          <a:spcPct val="100000"/>
                        </a:lnSpc>
                        <a:spcBef>
                          <a:spcPts val="0"/>
                        </a:spcBef>
                        <a:spcAft>
                          <a:spcPts val="0"/>
                        </a:spcAft>
                        <a:buFont typeface="Calibri" panose="020F0502020204030204" pitchFamily="34" charset="0"/>
                        <a:buNone/>
                      </a:pPr>
                      <a:r>
                        <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Rectangle 4">
            <a:extLst>
              <a:ext uri="{FF2B5EF4-FFF2-40B4-BE49-F238E27FC236}">
                <a16:creationId xmlns:a16="http://schemas.microsoft.com/office/drawing/2014/main" id="{3E30D239-A3EF-4A8D-97CE-D41664A16273}"/>
              </a:ext>
            </a:extLst>
          </p:cNvPr>
          <p:cNvSpPr/>
          <p:nvPr/>
        </p:nvSpPr>
        <p:spPr>
          <a:xfrm>
            <a:off x="-1" y="0"/>
            <a:ext cx="12191999" cy="553998"/>
          </a:xfrm>
          <a:prstGeom prst="rect">
            <a:avLst/>
          </a:prstGeom>
          <a:gradFill>
            <a:gsLst>
              <a:gs pos="100000">
                <a:srgbClr val="4472C4">
                  <a:lumMod val="60000"/>
                  <a:lumOff val="40000"/>
                </a:srgbClr>
              </a:gs>
              <a:gs pos="0">
                <a:srgbClr val="013A92"/>
              </a:gs>
              <a:gs pos="49000">
                <a:srgbClr val="013A92">
                  <a:shade val="100000"/>
                  <a:satMod val="115000"/>
                </a:srgbClr>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itle 3">
            <a:extLst>
              <a:ext uri="{FF2B5EF4-FFF2-40B4-BE49-F238E27FC236}">
                <a16:creationId xmlns:a16="http://schemas.microsoft.com/office/drawing/2014/main" id="{3DDBF34E-18F7-493B-AFD4-C98650CDC9F9}"/>
              </a:ext>
            </a:extLst>
          </p:cNvPr>
          <p:cNvSpPr txBox="1">
            <a:spLocks/>
          </p:cNvSpPr>
          <p:nvPr/>
        </p:nvSpPr>
        <p:spPr>
          <a:xfrm>
            <a:off x="256941" y="-26413"/>
            <a:ext cx="11678118" cy="580412"/>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0000" b="1">
                <a:solidFill>
                  <a:prstClr val="white">
                    <a:lumMod val="95000"/>
                  </a:prstClr>
                </a:solidFill>
                <a:latin typeface="Bahnschrift" panose="020B0502040204020203" pitchFamily="34" charset="0"/>
              </a:rPr>
              <a:t>MỘT SỐ ỨNG DỤNG ĐÔ THỊ THÔNG MINH ĐIỂN HÌNH</a:t>
            </a:r>
            <a:endParaRPr lang="en-US" sz="2500" b="1" dirty="0">
              <a:solidFill>
                <a:prstClr val="black"/>
              </a:solidFill>
              <a:latin typeface="Bahnschrift" panose="020B0502040204020203" pitchFamily="34" charset="0"/>
            </a:endParaRPr>
          </a:p>
        </p:txBody>
      </p:sp>
      <p:sp>
        <p:nvSpPr>
          <p:cNvPr id="7" name="Rectangle 6">
            <a:extLst>
              <a:ext uri="{FF2B5EF4-FFF2-40B4-BE49-F238E27FC236}">
                <a16:creationId xmlns:a16="http://schemas.microsoft.com/office/drawing/2014/main" id="{161CF575-4942-4875-BDB9-AC04365CCFD6}"/>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99536433"/>
      </p:ext>
    </p:extLst>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7366170"/>
              </p:ext>
            </p:extLst>
          </p:nvPr>
        </p:nvGraphicFramePr>
        <p:xfrm>
          <a:off x="208547" y="762000"/>
          <a:ext cx="11871158" cy="5060019"/>
        </p:xfrm>
        <a:graphic>
          <a:graphicData uri="http://schemas.openxmlformats.org/drawingml/2006/table">
            <a:tbl>
              <a:tblPr firstRow="1" bandRow="1">
                <a:tableStyleId>{5C22544A-7EE6-4342-B048-85BDC9FD1C3A}</a:tableStyleId>
              </a:tblPr>
              <a:tblGrid>
                <a:gridCol w="2447214">
                  <a:extLst>
                    <a:ext uri="{9D8B030D-6E8A-4147-A177-3AD203B41FA5}">
                      <a16:colId xmlns:a16="http://schemas.microsoft.com/office/drawing/2014/main" val="20000"/>
                    </a:ext>
                  </a:extLst>
                </a:gridCol>
                <a:gridCol w="6231565">
                  <a:extLst>
                    <a:ext uri="{9D8B030D-6E8A-4147-A177-3AD203B41FA5}">
                      <a16:colId xmlns:a16="http://schemas.microsoft.com/office/drawing/2014/main" val="20001"/>
                    </a:ext>
                  </a:extLst>
                </a:gridCol>
                <a:gridCol w="3192379">
                  <a:extLst>
                    <a:ext uri="{9D8B030D-6E8A-4147-A177-3AD203B41FA5}">
                      <a16:colId xmlns:a16="http://schemas.microsoft.com/office/drawing/2014/main" val="20002"/>
                    </a:ext>
                  </a:extLst>
                </a:gridCol>
              </a:tblGrid>
              <a:tr h="440002">
                <a:tc>
                  <a:txBody>
                    <a:bodyPr/>
                    <a:lstStyle/>
                    <a:p>
                      <a:pPr algn="ctr"/>
                      <a:r>
                        <a:rPr lang="en-US" dirty="0" err="1">
                          <a:solidFill>
                            <a:schemeClr val="tx1"/>
                          </a:solidFill>
                          <a:latin typeface="Bahnschrift" panose="020B0502040204020203" pitchFamily="34" charset="0"/>
                          <a:cs typeface="Times New Roman" panose="02020603050405020304" pitchFamily="18" charset="0"/>
                        </a:rPr>
                        <a:t>Ứng</a:t>
                      </a:r>
                      <a:r>
                        <a:rPr lang="en-US" baseline="0" dirty="0">
                          <a:solidFill>
                            <a:schemeClr val="tx1"/>
                          </a:solidFill>
                          <a:latin typeface="Bahnschrift" panose="020B0502040204020203" pitchFamily="34" charset="0"/>
                          <a:cs typeface="Times New Roman" panose="02020603050405020304" pitchFamily="18" charset="0"/>
                        </a:rPr>
                        <a:t> </a:t>
                      </a:r>
                      <a:r>
                        <a:rPr lang="en-US" baseline="0" dirty="0" err="1">
                          <a:solidFill>
                            <a:schemeClr val="tx1"/>
                          </a:solidFill>
                          <a:latin typeface="Bahnschrift" panose="020B0502040204020203" pitchFamily="34" charset="0"/>
                          <a:cs typeface="Times New Roman" panose="02020603050405020304" pitchFamily="18" charset="0"/>
                        </a:rPr>
                        <a:t>dụng</a:t>
                      </a:r>
                      <a:endParaRPr lang="en-US" dirty="0">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Bahnschrift" panose="020B0502040204020203" pitchFamily="34" charset="0"/>
                          <a:cs typeface="Times New Roman" panose="02020603050405020304" pitchFamily="18" charset="0"/>
                        </a:rPr>
                        <a:t>Chức</a:t>
                      </a:r>
                      <a:r>
                        <a:rPr lang="en-US" baseline="0">
                          <a:solidFill>
                            <a:schemeClr val="tx1"/>
                          </a:solidFill>
                          <a:latin typeface="Bahnschrift" panose="020B0502040204020203" pitchFamily="34" charset="0"/>
                          <a:cs typeface="Times New Roman" panose="02020603050405020304" pitchFamily="18" charset="0"/>
                        </a:rPr>
                        <a:t> năng</a:t>
                      </a:r>
                      <a:endParaRPr lang="en-US">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Bahnschrift" panose="020B0502040204020203" pitchFamily="34" charset="0"/>
                          <a:cs typeface="Times New Roman" panose="02020603050405020304" pitchFamily="18" charset="0"/>
                        </a:rPr>
                        <a:t>Hệ</a:t>
                      </a:r>
                      <a:r>
                        <a:rPr lang="en-US" baseline="0">
                          <a:solidFill>
                            <a:schemeClr val="tx1"/>
                          </a:solidFill>
                          <a:latin typeface="Bahnschrift" panose="020B0502040204020203" pitchFamily="34" charset="0"/>
                          <a:cs typeface="Times New Roman" panose="02020603050405020304" pitchFamily="18" charset="0"/>
                        </a:rPr>
                        <a:t> thống/Ứng dụng</a:t>
                      </a:r>
                      <a:endParaRPr lang="en-US">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70011">
                <a:tc>
                  <a:txBody>
                    <a:bodyPr/>
                    <a:lstStyle/>
                    <a:p>
                      <a:pPr algn="just">
                        <a:lnSpc>
                          <a:spcPct val="100000"/>
                        </a:lnSpc>
                        <a:spcBef>
                          <a:spcPts val="0"/>
                        </a:spcBef>
                        <a:spcAft>
                          <a:spcPts val="0"/>
                        </a:spcAft>
                      </a:pPr>
                      <a:r>
                        <a:rPr lang="en-US" sz="1800" b="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Giao thông thông minh</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Giảm</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mức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độ</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ô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nhiễm</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khí</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thải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nhà</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kính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và</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mức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độ</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tiêu</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thụ</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năng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lượng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Giảm</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ùn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tắc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giao</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thông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Cải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thiện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việc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quản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lý</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và</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lịch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trình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di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chuyển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Tối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ưu</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việc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lựa</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chọn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phương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thức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vận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chuyển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và</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cho</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phép</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áp</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dụng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đa</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phương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thức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một</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cách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liền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mạch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Thay</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đổi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cách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ứng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xử</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của</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các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tài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xế</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một</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cách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dài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hạn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Nâng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cao</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an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toàn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giao</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thông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công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cộng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US" sz="1800" kern="1200">
                          <a:solidFill>
                            <a:schemeClr val="tx1"/>
                          </a:solidFill>
                          <a:effectLst/>
                          <a:latin typeface="Bahnschrift" panose="020B0502040204020203" pitchFamily="34" charset="0"/>
                          <a:ea typeface="+mn-ea"/>
                          <a:cs typeface="+mn-cs"/>
                        </a:rPr>
                        <a:t>- </a:t>
                      </a:r>
                      <a:r>
                        <a:rPr lang="vi-VN" sz="1800" kern="1200">
                          <a:solidFill>
                            <a:schemeClr val="tx1"/>
                          </a:solidFill>
                          <a:effectLst/>
                          <a:latin typeface="Bahnschrift" panose="020B0502040204020203" pitchFamily="34" charset="0"/>
                          <a:ea typeface="+mn-ea"/>
                          <a:cs typeface="+mn-cs"/>
                        </a:rPr>
                        <a:t>Hệ thống dựa trên GPS cho việc theo dõi các phương tiện giao thông theo thời gian thực.</a:t>
                      </a:r>
                      <a:endParaRPr lang="en-US" sz="1800" kern="1200">
                        <a:solidFill>
                          <a:schemeClr val="tx1"/>
                        </a:solidFill>
                        <a:effectLst/>
                        <a:latin typeface="Bahnschrift" panose="020B0502040204020203" pitchFamily="34" charset="0"/>
                        <a:ea typeface="+mn-ea"/>
                        <a:cs typeface="+mn-cs"/>
                      </a:endParaRPr>
                    </a:p>
                    <a:p>
                      <a:pPr lvl="0"/>
                      <a:r>
                        <a:rPr lang="en-US" sz="1800" kern="1200">
                          <a:solidFill>
                            <a:schemeClr val="tx1"/>
                          </a:solidFill>
                          <a:effectLst/>
                          <a:latin typeface="Bahnschrift" panose="020B0502040204020203" pitchFamily="34" charset="0"/>
                          <a:ea typeface="+mn-ea"/>
                          <a:cs typeface="+mn-cs"/>
                        </a:rPr>
                        <a:t>- </a:t>
                      </a:r>
                      <a:r>
                        <a:rPr lang="vi-VN" sz="1800" kern="1200">
                          <a:solidFill>
                            <a:schemeClr val="tx1"/>
                          </a:solidFill>
                          <a:effectLst/>
                          <a:latin typeface="Bahnschrift" panose="020B0502040204020203" pitchFamily="34" charset="0"/>
                          <a:ea typeface="+mn-ea"/>
                          <a:cs typeface="+mn-cs"/>
                        </a:rPr>
                        <a:t>Hệ thống theo dõi xe dựa trên GPS.</a:t>
                      </a:r>
                      <a:endParaRPr lang="en-US" sz="1800" kern="1200">
                        <a:solidFill>
                          <a:schemeClr val="tx1"/>
                        </a:solidFill>
                        <a:effectLst/>
                        <a:latin typeface="Bahnschrift" panose="020B0502040204020203" pitchFamily="34" charset="0"/>
                        <a:ea typeface="+mn-ea"/>
                        <a:cs typeface="+mn-cs"/>
                      </a:endParaRPr>
                    </a:p>
                    <a:p>
                      <a:pPr lvl="0"/>
                      <a:r>
                        <a:rPr lang="en-US" sz="1800" kern="1200">
                          <a:solidFill>
                            <a:schemeClr val="tx1"/>
                          </a:solidFill>
                          <a:effectLst/>
                          <a:latin typeface="Bahnschrift" panose="020B0502040204020203" pitchFamily="34" charset="0"/>
                          <a:ea typeface="+mn-ea"/>
                          <a:cs typeface="+mn-cs"/>
                        </a:rPr>
                        <a:t>- </a:t>
                      </a:r>
                      <a:r>
                        <a:rPr lang="vi-VN" sz="1800" kern="1200">
                          <a:solidFill>
                            <a:schemeClr val="tx1"/>
                          </a:solidFill>
                          <a:effectLst/>
                          <a:latin typeface="Bahnschrift" panose="020B0502040204020203" pitchFamily="34" charset="0"/>
                          <a:ea typeface="+mn-ea"/>
                          <a:cs typeface="+mn-cs"/>
                        </a:rPr>
                        <a:t>Hệ thống đỗ xe thông minh.</a:t>
                      </a:r>
                      <a:endParaRPr lang="en-US" sz="1800" kern="1200">
                        <a:solidFill>
                          <a:schemeClr val="tx1"/>
                        </a:solidFill>
                        <a:effectLst/>
                        <a:latin typeface="Bahnschrift" panose="020B0502040204020203" pitchFamily="34" charset="0"/>
                        <a:ea typeface="+mn-ea"/>
                        <a:cs typeface="+mn-cs"/>
                      </a:endParaRPr>
                    </a:p>
                    <a:p>
                      <a:pPr lvl="0"/>
                      <a:r>
                        <a:rPr lang="en-US" sz="1800" kern="1200">
                          <a:solidFill>
                            <a:schemeClr val="tx1"/>
                          </a:solidFill>
                          <a:effectLst/>
                          <a:latin typeface="Bahnschrift" panose="020B0502040204020203" pitchFamily="34" charset="0"/>
                          <a:ea typeface="+mn-ea"/>
                          <a:cs typeface="+mn-cs"/>
                        </a:rPr>
                        <a:t>- </a:t>
                      </a:r>
                      <a:r>
                        <a:rPr lang="vi-VN" sz="1800" kern="1200">
                          <a:solidFill>
                            <a:schemeClr val="tx1"/>
                          </a:solidFill>
                          <a:effectLst/>
                          <a:latin typeface="Bahnschrift" panose="020B0502040204020203" pitchFamily="34" charset="0"/>
                          <a:ea typeface="+mn-ea"/>
                          <a:cs typeface="+mn-cs"/>
                        </a:rPr>
                        <a:t>Hệ thống đèn tín hiệu thông minh.</a:t>
                      </a:r>
                      <a:endParaRPr lang="en-US" sz="1800" kern="1200">
                        <a:solidFill>
                          <a:schemeClr val="tx1"/>
                        </a:solidFill>
                        <a:effectLst/>
                        <a:latin typeface="Bahnschrift" panose="020B0502040204020203" pitchFamily="34" charset="0"/>
                        <a:ea typeface="+mn-ea"/>
                        <a:cs typeface="Times New Roman" panose="02020603050405020304" pitchFamily="18" charset="0"/>
                      </a:endParaRPr>
                    </a:p>
                    <a:p>
                      <a:pPr lvl="0"/>
                      <a:r>
                        <a:rPr lang="en-US" sz="1800" kern="1200">
                          <a:solidFill>
                            <a:schemeClr val="tx1"/>
                          </a:solidFill>
                          <a:effectLst/>
                          <a:latin typeface="Bahnschrift" panose="020B0502040204020203" pitchFamily="34" charset="0"/>
                          <a:ea typeface="+mn-ea"/>
                          <a:cs typeface="Times New Roman" panose="02020603050405020304" pitchFamily="18" charset="0"/>
                        </a:rPr>
                        <a:t>…</a:t>
                      </a:r>
                      <a:endParaRPr lang="en-US" sz="1800" kern="1200">
                        <a:solidFill>
                          <a:schemeClr val="tx1"/>
                        </a:solidFill>
                        <a:effectLst/>
                        <a:latin typeface="Bahnschrift" panose="020B0502040204020203" pitchFamily="34"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50006">
                <a:tc>
                  <a:txBody>
                    <a:bodyPr/>
                    <a:lstStyle/>
                    <a:p>
                      <a:pPr algn="just">
                        <a:lnSpc>
                          <a:spcPct val="100000"/>
                        </a:lnSpc>
                        <a:spcBef>
                          <a:spcPts val="0"/>
                        </a:spcBef>
                        <a:spcAft>
                          <a:spcPts val="0"/>
                        </a:spcAft>
                      </a:pPr>
                      <a:r>
                        <a:rPr lang="en-US" sz="1800" b="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Giáo dục thông minh</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lnSpc>
                          <a:spcPct val="100000"/>
                        </a:lnSpc>
                        <a:spcBef>
                          <a:spcPts val="0"/>
                        </a:spcBef>
                        <a:spcAft>
                          <a:spcPts val="0"/>
                        </a:spcAft>
                        <a:buFont typeface="Calibri" panose="020F0502020204030204" pitchFamily="34" charset="0"/>
                        <a:buNone/>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Nâng cao khả năng truy cập, cải thiện chất lượng đào tạo và giảm học phí.</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457200" rtl="0" eaLnBrk="1" fontAlgn="auto" latinLnBrk="0" hangingPunct="1">
                        <a:lnSpc>
                          <a:spcPct val="100000"/>
                        </a:lnSpc>
                        <a:spcBef>
                          <a:spcPts val="0"/>
                        </a:spcBef>
                        <a:spcAft>
                          <a:spcPts val="0"/>
                        </a:spcAft>
                        <a:buClrTx/>
                        <a:buSzTx/>
                        <a:buFont typeface="Calibri" panose="020F0502020204030204" pitchFamily="34" charset="0"/>
                        <a:buNone/>
                        <a:tabLst/>
                        <a:defRPr/>
                      </a:pPr>
                      <a:r>
                        <a:rPr lang="en-US" sz="1800" kern="1200">
                          <a:solidFill>
                            <a:schemeClr val="tx1"/>
                          </a:solidFill>
                          <a:effectLst/>
                          <a:latin typeface="Bahnschrift" panose="020B0502040204020203" pitchFamily="34" charset="0"/>
                          <a:ea typeface="+mn-ea"/>
                          <a:cs typeface="Times New Roman" panose="02020603050405020304" pitchFamily="18" charset="0"/>
                        </a:rPr>
                        <a:t>- </a:t>
                      </a:r>
                      <a:r>
                        <a:rPr lang="vi-VN" sz="1800" kern="1200">
                          <a:solidFill>
                            <a:schemeClr val="tx1"/>
                          </a:solidFill>
                          <a:effectLst/>
                          <a:latin typeface="Bahnschrift" panose="020B0502040204020203" pitchFamily="34" charset="0"/>
                          <a:ea typeface="+mn-ea"/>
                          <a:cs typeface="Times New Roman" panose="02020603050405020304" pitchFamily="18" charset="0"/>
                        </a:rPr>
                        <a:t>Nền tảng học trực tuyến.</a:t>
                      </a:r>
                      <a:endParaRPr lang="en-US" sz="1800" kern="1200">
                        <a:solidFill>
                          <a:schemeClr val="tx1"/>
                        </a:solidFill>
                        <a:effectLst/>
                        <a:latin typeface="Bahnschrift" panose="020B0502040204020203" pitchFamily="34" charset="0"/>
                        <a:ea typeface="+mn-ea"/>
                        <a:cs typeface="Times New Roman" panose="02020603050405020304" pitchFamily="18" charset="0"/>
                      </a:endParaRPr>
                    </a:p>
                    <a:p>
                      <a:pPr lvl="0">
                        <a:lnSpc>
                          <a:spcPct val="100000"/>
                        </a:lnSpc>
                        <a:spcBef>
                          <a:spcPts val="0"/>
                        </a:spcBef>
                        <a:spcAft>
                          <a:spcPts val="0"/>
                        </a:spcAft>
                      </a:pPr>
                      <a:r>
                        <a:rPr lang="en-US" sz="1800" kern="1200">
                          <a:solidFill>
                            <a:schemeClr val="tx1"/>
                          </a:solidFill>
                          <a:effectLst/>
                          <a:latin typeface="Bahnschrift" panose="020B0502040204020203" pitchFamily="34" charset="0"/>
                          <a:ea typeface="+mn-ea"/>
                          <a:cs typeface="Times New Roman" panose="02020603050405020304" pitchFamily="18" charset="0"/>
                        </a:rPr>
                        <a:t>- </a:t>
                      </a:r>
                      <a:r>
                        <a:rPr lang="vi-VN" sz="1800" kern="1200">
                          <a:solidFill>
                            <a:schemeClr val="tx1"/>
                          </a:solidFill>
                          <a:effectLst/>
                          <a:latin typeface="Bahnschrift" panose="020B0502040204020203" pitchFamily="34" charset="0"/>
                          <a:ea typeface="+mn-ea"/>
                          <a:cs typeface="Times New Roman" panose="02020603050405020304" pitchFamily="18" charset="0"/>
                        </a:rPr>
                        <a:t>Nền tảng phân tích giáo dục.</a:t>
                      </a:r>
                      <a:endParaRPr lang="en-US" sz="1800" kern="1200">
                        <a:solidFill>
                          <a:schemeClr val="tx1"/>
                        </a:solidFill>
                        <a:effectLst/>
                        <a:latin typeface="Bahnschrift" panose="020B0502040204020203" pitchFamily="34" charset="0"/>
                        <a:ea typeface="+mn-ea"/>
                        <a:cs typeface="Times New Roman" panose="02020603050405020304" pitchFamily="18" charset="0"/>
                      </a:endParaRPr>
                    </a:p>
                    <a:p>
                      <a:pPr lvl="0">
                        <a:lnSpc>
                          <a:spcPct val="100000"/>
                        </a:lnSpc>
                        <a:spcBef>
                          <a:spcPts val="0"/>
                        </a:spcBef>
                        <a:spcAft>
                          <a:spcPts val="0"/>
                        </a:spcAft>
                      </a:pPr>
                      <a:r>
                        <a:rPr lang="en-US" sz="1800" kern="1200">
                          <a:solidFill>
                            <a:schemeClr val="tx1"/>
                          </a:solidFill>
                          <a:effectLst/>
                          <a:latin typeface="Bahnschrift" panose="020B0502040204020203" pitchFamily="34" charset="0"/>
                          <a:ea typeface="+mn-ea"/>
                          <a:cs typeface="Times New Roman" panose="02020603050405020304" pitchFamily="18" charset="0"/>
                        </a:rPr>
                        <a:t>- </a:t>
                      </a:r>
                      <a:r>
                        <a:rPr lang="vi-VN" sz="1800" kern="1200">
                          <a:solidFill>
                            <a:schemeClr val="tx1"/>
                          </a:solidFill>
                          <a:effectLst/>
                          <a:latin typeface="Bahnschrift" panose="020B0502040204020203" pitchFamily="34" charset="0"/>
                          <a:ea typeface="+mn-ea"/>
                          <a:cs typeface="Times New Roman" panose="02020603050405020304" pitchFamily="18" charset="0"/>
                        </a:rPr>
                        <a:t>Hệ thống quản lý chất lượng giáo viên.</a:t>
                      </a:r>
                      <a:endParaRPr lang="en-US" sz="1800" kern="1200">
                        <a:solidFill>
                          <a:schemeClr val="tx1"/>
                        </a:solidFill>
                        <a:effectLst/>
                        <a:latin typeface="Bahnschrift" panose="020B0502040204020203" pitchFamily="34" charset="0"/>
                        <a:ea typeface="+mn-ea"/>
                        <a:cs typeface="Times New Roman" panose="02020603050405020304" pitchFamily="18" charset="0"/>
                      </a:endParaRPr>
                    </a:p>
                    <a:p>
                      <a:pPr marL="0" lvl="0" indent="0" algn="just">
                        <a:lnSpc>
                          <a:spcPct val="100000"/>
                        </a:lnSpc>
                        <a:spcBef>
                          <a:spcPts val="0"/>
                        </a:spcBef>
                        <a:spcAft>
                          <a:spcPts val="0"/>
                        </a:spcAft>
                        <a:buFont typeface="Calibri" panose="020F0502020204030204" pitchFamily="34" charset="0"/>
                        <a:buNone/>
                      </a:pPr>
                      <a:r>
                        <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Rectangle 4">
            <a:extLst>
              <a:ext uri="{FF2B5EF4-FFF2-40B4-BE49-F238E27FC236}">
                <a16:creationId xmlns:a16="http://schemas.microsoft.com/office/drawing/2014/main" id="{8F235EA0-FA44-4BA2-92C4-3791A1E6FD55}"/>
              </a:ext>
            </a:extLst>
          </p:cNvPr>
          <p:cNvSpPr/>
          <p:nvPr/>
        </p:nvSpPr>
        <p:spPr>
          <a:xfrm>
            <a:off x="-1" y="0"/>
            <a:ext cx="12191999" cy="553998"/>
          </a:xfrm>
          <a:prstGeom prst="rect">
            <a:avLst/>
          </a:prstGeom>
          <a:gradFill>
            <a:gsLst>
              <a:gs pos="100000">
                <a:srgbClr val="4472C4">
                  <a:lumMod val="60000"/>
                  <a:lumOff val="40000"/>
                </a:srgbClr>
              </a:gs>
              <a:gs pos="0">
                <a:srgbClr val="013A92"/>
              </a:gs>
              <a:gs pos="49000">
                <a:srgbClr val="013A92">
                  <a:shade val="100000"/>
                  <a:satMod val="115000"/>
                </a:srgbClr>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itle 3">
            <a:extLst>
              <a:ext uri="{FF2B5EF4-FFF2-40B4-BE49-F238E27FC236}">
                <a16:creationId xmlns:a16="http://schemas.microsoft.com/office/drawing/2014/main" id="{6813B112-9FBE-4870-89C1-8CD97276C75C}"/>
              </a:ext>
            </a:extLst>
          </p:cNvPr>
          <p:cNvSpPr txBox="1">
            <a:spLocks/>
          </p:cNvSpPr>
          <p:nvPr/>
        </p:nvSpPr>
        <p:spPr>
          <a:xfrm>
            <a:off x="256941" y="-26413"/>
            <a:ext cx="11678118" cy="580412"/>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0000" b="1">
                <a:solidFill>
                  <a:prstClr val="white">
                    <a:lumMod val="95000"/>
                  </a:prstClr>
                </a:solidFill>
                <a:latin typeface="Bahnschrift" panose="020B0502040204020203" pitchFamily="34" charset="0"/>
              </a:rPr>
              <a:t>MỘT SỐ ỨNG DỤNG ĐÔ THỊ THÔNG MINH ĐIỂN HÌNH</a:t>
            </a:r>
            <a:endParaRPr lang="en-US" sz="2500" b="1" dirty="0">
              <a:solidFill>
                <a:prstClr val="black"/>
              </a:solidFill>
              <a:latin typeface="Bahnschrift" panose="020B0502040204020203" pitchFamily="34" charset="0"/>
            </a:endParaRPr>
          </a:p>
        </p:txBody>
      </p:sp>
      <p:sp>
        <p:nvSpPr>
          <p:cNvPr id="7" name="Rectangle 6">
            <a:extLst>
              <a:ext uri="{FF2B5EF4-FFF2-40B4-BE49-F238E27FC236}">
                <a16:creationId xmlns:a16="http://schemas.microsoft.com/office/drawing/2014/main" id="{68AE33FC-09CC-4193-B61D-3198AFB776EE}"/>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5106176"/>
      </p:ext>
    </p:extLst>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89772053"/>
              </p:ext>
            </p:extLst>
          </p:nvPr>
        </p:nvGraphicFramePr>
        <p:xfrm>
          <a:off x="401052" y="781168"/>
          <a:ext cx="11470105" cy="5572085"/>
        </p:xfrm>
        <a:graphic>
          <a:graphicData uri="http://schemas.openxmlformats.org/drawingml/2006/table">
            <a:tbl>
              <a:tblPr firstRow="1" bandRow="1">
                <a:tableStyleId>{5C22544A-7EE6-4342-B048-85BDC9FD1C3A}</a:tableStyleId>
              </a:tblPr>
              <a:tblGrid>
                <a:gridCol w="2364538">
                  <a:extLst>
                    <a:ext uri="{9D8B030D-6E8A-4147-A177-3AD203B41FA5}">
                      <a16:colId xmlns:a16="http://schemas.microsoft.com/office/drawing/2014/main" val="20000"/>
                    </a:ext>
                  </a:extLst>
                </a:gridCol>
                <a:gridCol w="5546504">
                  <a:extLst>
                    <a:ext uri="{9D8B030D-6E8A-4147-A177-3AD203B41FA5}">
                      <a16:colId xmlns:a16="http://schemas.microsoft.com/office/drawing/2014/main" val="20001"/>
                    </a:ext>
                  </a:extLst>
                </a:gridCol>
                <a:gridCol w="3559063">
                  <a:extLst>
                    <a:ext uri="{9D8B030D-6E8A-4147-A177-3AD203B41FA5}">
                      <a16:colId xmlns:a16="http://schemas.microsoft.com/office/drawing/2014/main" val="20002"/>
                    </a:ext>
                  </a:extLst>
                </a:gridCol>
              </a:tblGrid>
              <a:tr h="505508">
                <a:tc>
                  <a:txBody>
                    <a:bodyPr/>
                    <a:lstStyle/>
                    <a:p>
                      <a:pPr algn="ctr"/>
                      <a:r>
                        <a:rPr lang="en-US" dirty="0" err="1">
                          <a:solidFill>
                            <a:schemeClr val="tx1"/>
                          </a:solidFill>
                          <a:latin typeface="Bahnschrift" panose="020B0502040204020203" pitchFamily="34" charset="0"/>
                          <a:cs typeface="Times New Roman" panose="02020603050405020304" pitchFamily="18" charset="0"/>
                        </a:rPr>
                        <a:t>Ứng</a:t>
                      </a:r>
                      <a:r>
                        <a:rPr lang="en-US" baseline="0" dirty="0">
                          <a:solidFill>
                            <a:schemeClr val="tx1"/>
                          </a:solidFill>
                          <a:latin typeface="Bahnschrift" panose="020B0502040204020203" pitchFamily="34" charset="0"/>
                          <a:cs typeface="Times New Roman" panose="02020603050405020304" pitchFamily="18" charset="0"/>
                        </a:rPr>
                        <a:t> </a:t>
                      </a:r>
                      <a:r>
                        <a:rPr lang="en-US" baseline="0" dirty="0" err="1">
                          <a:solidFill>
                            <a:schemeClr val="tx1"/>
                          </a:solidFill>
                          <a:latin typeface="Bahnschrift" panose="020B0502040204020203" pitchFamily="34" charset="0"/>
                          <a:cs typeface="Times New Roman" panose="02020603050405020304" pitchFamily="18" charset="0"/>
                        </a:rPr>
                        <a:t>dụng</a:t>
                      </a:r>
                      <a:endParaRPr lang="en-US" dirty="0">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Bahnschrift" panose="020B0502040204020203" pitchFamily="34" charset="0"/>
                          <a:cs typeface="Times New Roman" panose="02020603050405020304" pitchFamily="18" charset="0"/>
                        </a:rPr>
                        <a:t>Chức</a:t>
                      </a:r>
                      <a:r>
                        <a:rPr lang="en-US" baseline="0">
                          <a:solidFill>
                            <a:schemeClr val="tx1"/>
                          </a:solidFill>
                          <a:latin typeface="Bahnschrift" panose="020B0502040204020203" pitchFamily="34" charset="0"/>
                          <a:cs typeface="Times New Roman" panose="02020603050405020304" pitchFamily="18" charset="0"/>
                        </a:rPr>
                        <a:t> năng</a:t>
                      </a:r>
                      <a:endParaRPr lang="en-US">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Bahnschrift" panose="020B0502040204020203" pitchFamily="34" charset="0"/>
                          <a:cs typeface="Times New Roman" panose="02020603050405020304" pitchFamily="18" charset="0"/>
                        </a:rPr>
                        <a:t>Hệ</a:t>
                      </a:r>
                      <a:r>
                        <a:rPr lang="en-US" baseline="0">
                          <a:solidFill>
                            <a:schemeClr val="tx1"/>
                          </a:solidFill>
                          <a:latin typeface="Bahnschrift" panose="020B0502040204020203" pitchFamily="34" charset="0"/>
                          <a:cs typeface="Times New Roman" panose="02020603050405020304" pitchFamily="18" charset="0"/>
                        </a:rPr>
                        <a:t> thống/Ứng dụng</a:t>
                      </a:r>
                      <a:endParaRPr lang="en-US">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74783">
                <a:tc>
                  <a:txBody>
                    <a:bodyPr/>
                    <a:lstStyle/>
                    <a:p>
                      <a:pPr algn="just">
                        <a:lnSpc>
                          <a:spcPct val="100000"/>
                        </a:lnSpc>
                        <a:spcBef>
                          <a:spcPts val="0"/>
                        </a:spcBef>
                        <a:spcAft>
                          <a:spcPts val="0"/>
                        </a:spcAft>
                      </a:pPr>
                      <a:r>
                        <a:rPr lang="en-US" sz="1800" b="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Y tế thông minh</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Cải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thiện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chất</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lượng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chữa</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trị</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an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toàn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của</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bệnh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nhân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và</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kết</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quả</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điều</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trị</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Cải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thiện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hiệu</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lực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và</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hiệu</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quả</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của</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các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dịch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vụ</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y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tế</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Cắt</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giảm</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chi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phí</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Đẩy</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mạnh</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việc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tuyên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truyền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về</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y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tế</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nSpc>
                          <a:spcPct val="100000"/>
                        </a:lnSpc>
                        <a:spcBef>
                          <a:spcPts val="0"/>
                        </a:spcBef>
                        <a:spcAft>
                          <a:spcPts val="0"/>
                        </a:spcAft>
                      </a:pPr>
                      <a:r>
                        <a:rPr lang="en-US" sz="1800" kern="1200">
                          <a:solidFill>
                            <a:schemeClr val="tx1"/>
                          </a:solidFill>
                          <a:effectLst/>
                          <a:latin typeface="Bahnschrift" panose="020B0502040204020203" pitchFamily="34" charset="0"/>
                          <a:ea typeface="+mn-ea"/>
                          <a:cs typeface="Times New Roman" panose="02020603050405020304" pitchFamily="18" charset="0"/>
                        </a:rPr>
                        <a:t>- </a:t>
                      </a:r>
                      <a:r>
                        <a:rPr lang="vi-VN" sz="1800" kern="1200">
                          <a:solidFill>
                            <a:schemeClr val="tx1"/>
                          </a:solidFill>
                          <a:effectLst/>
                          <a:latin typeface="Bahnschrift" panose="020B0502040204020203" pitchFamily="34" charset="0"/>
                          <a:ea typeface="+mn-ea"/>
                          <a:cs typeface="Times New Roman" panose="02020603050405020304" pitchFamily="18" charset="0"/>
                        </a:rPr>
                        <a:t>Hệ thống hỗ trợ và chuẩn đoán từ xa.</a:t>
                      </a:r>
                      <a:endParaRPr lang="en-US" sz="1800" kern="1200">
                        <a:solidFill>
                          <a:schemeClr val="tx1"/>
                        </a:solidFill>
                        <a:effectLst/>
                        <a:latin typeface="Bahnschrift" panose="020B0502040204020203" pitchFamily="34" charset="0"/>
                        <a:ea typeface="+mn-ea"/>
                        <a:cs typeface="Times New Roman" panose="02020603050405020304" pitchFamily="18" charset="0"/>
                      </a:endParaRPr>
                    </a:p>
                    <a:p>
                      <a:pPr lvl="0">
                        <a:lnSpc>
                          <a:spcPct val="100000"/>
                        </a:lnSpc>
                        <a:spcBef>
                          <a:spcPts val="0"/>
                        </a:spcBef>
                        <a:spcAft>
                          <a:spcPts val="0"/>
                        </a:spcAft>
                      </a:pPr>
                      <a:r>
                        <a:rPr lang="en-US" sz="1800" kern="1200">
                          <a:solidFill>
                            <a:schemeClr val="tx1"/>
                          </a:solidFill>
                          <a:effectLst/>
                          <a:latin typeface="Bahnschrift" panose="020B0502040204020203" pitchFamily="34" charset="0"/>
                          <a:ea typeface="+mn-ea"/>
                          <a:cs typeface="Times New Roman" panose="02020603050405020304" pitchFamily="18" charset="0"/>
                        </a:rPr>
                        <a:t>- </a:t>
                      </a:r>
                      <a:r>
                        <a:rPr lang="vi-VN" sz="1800" kern="1200">
                          <a:solidFill>
                            <a:schemeClr val="tx1"/>
                          </a:solidFill>
                          <a:effectLst/>
                          <a:latin typeface="Bahnschrift" panose="020B0502040204020203" pitchFamily="34" charset="0"/>
                          <a:ea typeface="+mn-ea"/>
                          <a:cs typeface="Times New Roman" panose="02020603050405020304" pitchFamily="18" charset="0"/>
                        </a:rPr>
                        <a:t>Hệ thống hỗ trợ ra quyết định quan trọng.</a:t>
                      </a:r>
                      <a:endParaRPr lang="en-US" sz="1800" kern="1200">
                        <a:solidFill>
                          <a:schemeClr val="tx1"/>
                        </a:solidFill>
                        <a:effectLst/>
                        <a:latin typeface="Bahnschrift" panose="020B0502040204020203" pitchFamily="34" charset="0"/>
                        <a:ea typeface="+mn-ea"/>
                        <a:cs typeface="Times New Roman" panose="02020603050405020304" pitchFamily="18" charset="0"/>
                      </a:endParaRPr>
                    </a:p>
                    <a:p>
                      <a:pPr lvl="0">
                        <a:lnSpc>
                          <a:spcPct val="100000"/>
                        </a:lnSpc>
                        <a:spcBef>
                          <a:spcPts val="0"/>
                        </a:spcBef>
                        <a:spcAft>
                          <a:spcPts val="0"/>
                        </a:spcAft>
                      </a:pPr>
                      <a:r>
                        <a:rPr lang="en-US" sz="1800" kern="1200">
                          <a:solidFill>
                            <a:schemeClr val="tx1"/>
                          </a:solidFill>
                          <a:effectLst/>
                          <a:latin typeface="Bahnschrift" panose="020B0502040204020203" pitchFamily="34" charset="0"/>
                          <a:ea typeface="+mn-ea"/>
                          <a:cs typeface="Times New Roman" panose="02020603050405020304" pitchFamily="18" charset="0"/>
                        </a:rPr>
                        <a:t>- </a:t>
                      </a:r>
                      <a:r>
                        <a:rPr lang="vi-VN" sz="1800" kern="1200">
                          <a:solidFill>
                            <a:schemeClr val="tx1"/>
                          </a:solidFill>
                          <a:effectLst/>
                          <a:latin typeface="Bahnschrift" panose="020B0502040204020203" pitchFamily="34" charset="0"/>
                          <a:ea typeface="+mn-ea"/>
                          <a:cs typeface="Times New Roman" panose="02020603050405020304" pitchFamily="18" charset="0"/>
                        </a:rPr>
                        <a:t>Hệ thống mô phỏng y tế.</a:t>
                      </a:r>
                      <a:endParaRPr lang="en-US" sz="1800" kern="1200">
                        <a:solidFill>
                          <a:schemeClr val="tx1"/>
                        </a:solidFill>
                        <a:effectLst/>
                        <a:latin typeface="Bahnschrift" panose="020B0502040204020203" pitchFamily="34" charset="0"/>
                        <a:ea typeface="+mn-ea"/>
                        <a:cs typeface="Times New Roman" panose="02020603050405020304" pitchFamily="18" charset="0"/>
                      </a:endParaRPr>
                    </a:p>
                    <a:p>
                      <a:pPr lvl="0">
                        <a:lnSpc>
                          <a:spcPct val="100000"/>
                        </a:lnSpc>
                        <a:spcBef>
                          <a:spcPts val="0"/>
                        </a:spcBef>
                        <a:spcAft>
                          <a:spcPts val="0"/>
                        </a:spcAft>
                      </a:pPr>
                      <a:r>
                        <a:rPr lang="en-US" sz="1800" kern="1200">
                          <a:solidFill>
                            <a:schemeClr val="tx1"/>
                          </a:solidFill>
                          <a:effectLst/>
                          <a:latin typeface="Bahnschrift" panose="020B0502040204020203" pitchFamily="34" charset="0"/>
                          <a:ea typeface="+mn-ea"/>
                          <a:cs typeface="Times New Roman" panose="02020603050405020304" pitchFamily="18" charset="0"/>
                        </a:rPr>
                        <a:t>- </a:t>
                      </a:r>
                      <a:r>
                        <a:rPr lang="vi-VN" sz="1800" kern="1200">
                          <a:solidFill>
                            <a:schemeClr val="tx1"/>
                          </a:solidFill>
                          <a:effectLst/>
                          <a:latin typeface="Bahnschrift" panose="020B0502040204020203" pitchFamily="34" charset="0"/>
                          <a:ea typeface="+mn-ea"/>
                          <a:cs typeface="Times New Roman" panose="02020603050405020304" pitchFamily="18" charset="0"/>
                        </a:rPr>
                        <a:t>Hệ thống giám sát và hỗ trợ từ xa.</a:t>
                      </a:r>
                      <a:endParaRPr lang="en-US" sz="1800" kern="1200">
                        <a:solidFill>
                          <a:schemeClr val="tx1"/>
                        </a:solidFill>
                        <a:effectLst/>
                        <a:latin typeface="Bahnschrift" panose="020B0502040204020203" pitchFamily="34" charset="0"/>
                        <a:ea typeface="+mn-ea"/>
                        <a:cs typeface="Times New Roman" panose="02020603050405020304" pitchFamily="18" charset="0"/>
                      </a:endParaRPr>
                    </a:p>
                    <a:p>
                      <a:pPr>
                        <a:lnSpc>
                          <a:spcPct val="100000"/>
                        </a:lnSpc>
                        <a:spcBef>
                          <a:spcPts val="0"/>
                        </a:spcBef>
                        <a:spcAft>
                          <a:spcPts val="0"/>
                        </a:spcAft>
                      </a:pPr>
                      <a:r>
                        <a:rPr lang="en-US" sz="1800" kern="1200">
                          <a:solidFill>
                            <a:schemeClr val="tx1"/>
                          </a:solidFill>
                          <a:effectLst/>
                          <a:latin typeface="Bahnschrift" panose="020B0502040204020203" pitchFamily="34" charset="0"/>
                          <a:ea typeface="+mn-ea"/>
                          <a:cs typeface="Times New Roman" panose="02020603050405020304" pitchFamily="18" charset="0"/>
                        </a:rPr>
                        <a:t>- </a:t>
                      </a:r>
                      <a:r>
                        <a:rPr lang="vi-VN" sz="1800" kern="1200">
                          <a:solidFill>
                            <a:schemeClr val="tx1"/>
                          </a:solidFill>
                          <a:effectLst/>
                          <a:latin typeface="Bahnschrift" panose="020B0502040204020203" pitchFamily="34" charset="0"/>
                          <a:ea typeface="+mn-ea"/>
                          <a:cs typeface="Times New Roman" panose="02020603050405020304" pitchFamily="18" charset="0"/>
                        </a:rPr>
                        <a:t>Hệ thống phân tích-chuẩn đoán.</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97697">
                <a:tc>
                  <a:txBody>
                    <a:bodyPr/>
                    <a:lstStyle/>
                    <a:p>
                      <a:pPr algn="just">
                        <a:lnSpc>
                          <a:spcPct val="100000"/>
                        </a:lnSpc>
                        <a:spcBef>
                          <a:spcPts val="0"/>
                        </a:spcBef>
                        <a:spcAft>
                          <a:spcPts val="0"/>
                        </a:spcAft>
                      </a:pPr>
                      <a:r>
                        <a:rPr lang="en-US" sz="1800" b="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Hệ thống cảnh báo sớm, Phòng chống tội phạm</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algn="just">
                        <a:lnSpc>
                          <a:spcPct val="100000"/>
                        </a:lnSpc>
                        <a:spcBef>
                          <a:spcPts val="0"/>
                        </a:spcBef>
                        <a:spcAft>
                          <a:spcPts val="0"/>
                        </a:spcAft>
                      </a:pPr>
                      <a:r>
                        <a:rPr lang="en-US" sz="1800" b="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Dự đoán và ứng phó nhanh chóng với các tình huống khẩn cấp và các mối đe dọa.</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Cải thiện tình trạng an toàn, an ninh trong các khu vực đô thị.</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Các dịch vụ khẩn cấp trên điện thoại di động.</a:t>
                      </a: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Các công cụ an ninh mạng.</a:t>
                      </a: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Hệ thống kiểm soát sự cố.</a:t>
                      </a: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Hệ thống giám sát.</a:t>
                      </a: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rPr>
                        <a:t>Hệ thống tích hợp phản hồi và ứng cứu.</a:t>
                      </a:r>
                    </a:p>
                    <a:p>
                      <a:pPr marL="342900" lvl="0" indent="-342900" algn="just">
                        <a:lnSpc>
                          <a:spcPct val="100000"/>
                        </a:lnSpc>
                        <a:spcBef>
                          <a:spcPts val="0"/>
                        </a:spcBef>
                        <a:spcAft>
                          <a:spcPts val="0"/>
                        </a:spcAft>
                        <a:buFont typeface="Calibri" panose="020F0502020204030204" pitchFamily="34" charset="0"/>
                        <a:buChar char="-"/>
                      </a:pP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Rectangle 4">
            <a:extLst>
              <a:ext uri="{FF2B5EF4-FFF2-40B4-BE49-F238E27FC236}">
                <a16:creationId xmlns:a16="http://schemas.microsoft.com/office/drawing/2014/main" id="{32E1F781-9149-4E44-9F56-6433383E520F}"/>
              </a:ext>
            </a:extLst>
          </p:cNvPr>
          <p:cNvSpPr/>
          <p:nvPr/>
        </p:nvSpPr>
        <p:spPr>
          <a:xfrm>
            <a:off x="-1" y="0"/>
            <a:ext cx="12191999" cy="553998"/>
          </a:xfrm>
          <a:prstGeom prst="rect">
            <a:avLst/>
          </a:prstGeom>
          <a:gradFill>
            <a:gsLst>
              <a:gs pos="100000">
                <a:srgbClr val="4472C4">
                  <a:lumMod val="60000"/>
                  <a:lumOff val="40000"/>
                </a:srgbClr>
              </a:gs>
              <a:gs pos="0">
                <a:srgbClr val="013A92"/>
              </a:gs>
              <a:gs pos="49000">
                <a:srgbClr val="013A92">
                  <a:shade val="100000"/>
                  <a:satMod val="115000"/>
                </a:srgbClr>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itle 3">
            <a:extLst>
              <a:ext uri="{FF2B5EF4-FFF2-40B4-BE49-F238E27FC236}">
                <a16:creationId xmlns:a16="http://schemas.microsoft.com/office/drawing/2014/main" id="{685F1877-8FB1-4B2B-A9E6-E4FA96F40D67}"/>
              </a:ext>
            </a:extLst>
          </p:cNvPr>
          <p:cNvSpPr txBox="1">
            <a:spLocks/>
          </p:cNvSpPr>
          <p:nvPr/>
        </p:nvSpPr>
        <p:spPr>
          <a:xfrm>
            <a:off x="256941" y="-26413"/>
            <a:ext cx="11678118" cy="580412"/>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0000" b="1">
                <a:solidFill>
                  <a:prstClr val="white">
                    <a:lumMod val="95000"/>
                  </a:prstClr>
                </a:solidFill>
                <a:latin typeface="Bahnschrift" panose="020B0502040204020203" pitchFamily="34" charset="0"/>
              </a:rPr>
              <a:t>MỘT SỐ ỨNG DỤNG ĐÔ THỊ THÔNG MINH ĐIỂN HÌNH</a:t>
            </a:r>
            <a:endParaRPr lang="en-US" sz="2500" b="1" dirty="0">
              <a:solidFill>
                <a:prstClr val="black"/>
              </a:solidFill>
              <a:latin typeface="Bahnschrift" panose="020B0502040204020203" pitchFamily="34" charset="0"/>
            </a:endParaRPr>
          </a:p>
        </p:txBody>
      </p:sp>
      <p:sp>
        <p:nvSpPr>
          <p:cNvPr id="7" name="Rectangle 6">
            <a:extLst>
              <a:ext uri="{FF2B5EF4-FFF2-40B4-BE49-F238E27FC236}">
                <a16:creationId xmlns:a16="http://schemas.microsoft.com/office/drawing/2014/main" id="{AF941976-4E2D-4265-9884-0A972360D98A}"/>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6529943"/>
      </p:ext>
    </p:extLst>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333671"/>
              </p:ext>
            </p:extLst>
          </p:nvPr>
        </p:nvGraphicFramePr>
        <p:xfrm>
          <a:off x="401052" y="913178"/>
          <a:ext cx="11470105" cy="4971658"/>
        </p:xfrm>
        <a:graphic>
          <a:graphicData uri="http://schemas.openxmlformats.org/drawingml/2006/table">
            <a:tbl>
              <a:tblPr firstRow="1" bandRow="1">
                <a:tableStyleId>{5C22544A-7EE6-4342-B048-85BDC9FD1C3A}</a:tableStyleId>
              </a:tblPr>
              <a:tblGrid>
                <a:gridCol w="2364538">
                  <a:extLst>
                    <a:ext uri="{9D8B030D-6E8A-4147-A177-3AD203B41FA5}">
                      <a16:colId xmlns:a16="http://schemas.microsoft.com/office/drawing/2014/main" val="20000"/>
                    </a:ext>
                  </a:extLst>
                </a:gridCol>
                <a:gridCol w="4549610">
                  <a:extLst>
                    <a:ext uri="{9D8B030D-6E8A-4147-A177-3AD203B41FA5}">
                      <a16:colId xmlns:a16="http://schemas.microsoft.com/office/drawing/2014/main" val="20001"/>
                    </a:ext>
                  </a:extLst>
                </a:gridCol>
                <a:gridCol w="4555957">
                  <a:extLst>
                    <a:ext uri="{9D8B030D-6E8A-4147-A177-3AD203B41FA5}">
                      <a16:colId xmlns:a16="http://schemas.microsoft.com/office/drawing/2014/main" val="20002"/>
                    </a:ext>
                  </a:extLst>
                </a:gridCol>
              </a:tblGrid>
              <a:tr h="497343">
                <a:tc>
                  <a:txBody>
                    <a:bodyPr/>
                    <a:lstStyle/>
                    <a:p>
                      <a:pPr algn="ctr"/>
                      <a:r>
                        <a:rPr lang="en-US" dirty="0" err="1">
                          <a:solidFill>
                            <a:schemeClr val="tx1"/>
                          </a:solidFill>
                          <a:latin typeface="Bahnschrift" panose="020B0502040204020203" pitchFamily="34" charset="0"/>
                          <a:cs typeface="Times New Roman" panose="02020603050405020304" pitchFamily="18" charset="0"/>
                        </a:rPr>
                        <a:t>Ứng</a:t>
                      </a:r>
                      <a:r>
                        <a:rPr lang="en-US" baseline="0" dirty="0">
                          <a:solidFill>
                            <a:schemeClr val="tx1"/>
                          </a:solidFill>
                          <a:latin typeface="Bahnschrift" panose="020B0502040204020203" pitchFamily="34" charset="0"/>
                          <a:cs typeface="Times New Roman" panose="02020603050405020304" pitchFamily="18" charset="0"/>
                        </a:rPr>
                        <a:t> </a:t>
                      </a:r>
                      <a:r>
                        <a:rPr lang="en-US" baseline="0" dirty="0" err="1">
                          <a:solidFill>
                            <a:schemeClr val="tx1"/>
                          </a:solidFill>
                          <a:latin typeface="Bahnschrift" panose="020B0502040204020203" pitchFamily="34" charset="0"/>
                          <a:cs typeface="Times New Roman" panose="02020603050405020304" pitchFamily="18" charset="0"/>
                        </a:rPr>
                        <a:t>dụng</a:t>
                      </a:r>
                      <a:endParaRPr lang="en-US" dirty="0">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Bahnschrift" panose="020B0502040204020203" pitchFamily="34" charset="0"/>
                          <a:cs typeface="Times New Roman" panose="02020603050405020304" pitchFamily="18" charset="0"/>
                        </a:rPr>
                        <a:t>Chức</a:t>
                      </a:r>
                      <a:r>
                        <a:rPr lang="en-US" baseline="0">
                          <a:solidFill>
                            <a:schemeClr val="tx1"/>
                          </a:solidFill>
                          <a:latin typeface="Bahnschrift" panose="020B0502040204020203" pitchFamily="34" charset="0"/>
                          <a:cs typeface="Times New Roman" panose="02020603050405020304" pitchFamily="18" charset="0"/>
                        </a:rPr>
                        <a:t> năng</a:t>
                      </a:r>
                      <a:endParaRPr lang="en-US">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solidFill>
                            <a:schemeClr val="tx1"/>
                          </a:solidFill>
                          <a:latin typeface="Bahnschrift" panose="020B0502040204020203" pitchFamily="34" charset="0"/>
                          <a:cs typeface="Times New Roman" panose="02020603050405020304" pitchFamily="18" charset="0"/>
                        </a:rPr>
                        <a:t>Hệ</a:t>
                      </a:r>
                      <a:r>
                        <a:rPr lang="en-US" baseline="0">
                          <a:solidFill>
                            <a:schemeClr val="tx1"/>
                          </a:solidFill>
                          <a:latin typeface="Bahnschrift" panose="020B0502040204020203" pitchFamily="34" charset="0"/>
                          <a:cs typeface="Times New Roman" panose="02020603050405020304" pitchFamily="18" charset="0"/>
                        </a:rPr>
                        <a:t> thống/Ứng dụng</a:t>
                      </a:r>
                      <a:endParaRPr lang="en-US">
                        <a:solidFill>
                          <a:schemeClr val="tx1"/>
                        </a:solidFill>
                        <a:latin typeface="Bahnschrift" panose="020B0502040204020203"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38042">
                <a:tc>
                  <a:txBody>
                    <a:bodyPr/>
                    <a:lstStyle/>
                    <a:p>
                      <a:pPr algn="just">
                        <a:lnSpc>
                          <a:spcPct val="100000"/>
                        </a:lnSpc>
                        <a:spcBef>
                          <a:spcPts val="0"/>
                        </a:spcBef>
                        <a:spcAft>
                          <a:spcPts val="0"/>
                        </a:spcAft>
                      </a:pPr>
                      <a:r>
                        <a:rPr lang="en-US" sz="1800" b="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Hệ thống cảnh báo rủi ro, thiên tai</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Đưa</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ra</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dự</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báo</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các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trường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hợp</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khẩn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cấp</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về</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thiên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tai,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lũ</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lụt</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Chuẩn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bị</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các</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phương</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án</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đối</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phó</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cứu</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hộ</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cứu</a:t>
                      </a:r>
                      <a:r>
                        <a:rPr lang="en-US" sz="1800" dirty="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nạn</a:t>
                      </a:r>
                      <a:endParaRPr lang="en-US" sz="1800" dirty="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Mô hình hóa và mô phỏng để chuẩn bị cho việc quản lý khủng hoảng.</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Giả lập, hỗ trợ việc ra quyết định trong các trường hợp khẩn cấp thực tế. </a:t>
                      </a: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Các hệ thống cảnh báo từ xa cho cư dân.</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Mạng lưới giám sát lũ lụt.</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36273">
                <a:tc>
                  <a:txBody>
                    <a:bodyPr/>
                    <a:lstStyle/>
                    <a:p>
                      <a:pPr algn="just">
                        <a:lnSpc>
                          <a:spcPct val="100000"/>
                        </a:lnSpc>
                        <a:spcBef>
                          <a:spcPts val="0"/>
                        </a:spcBef>
                        <a:spcAft>
                          <a:spcPts val="0"/>
                        </a:spcAft>
                      </a:pPr>
                      <a:r>
                        <a:rPr lang="en-US" sz="1800" b="1">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Giám sát môi trường thông minh</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Giám sát quan trắc khí thải</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Giám sát quan trắc khí tượng</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Giám sát, quản lý ô nhiễm tiếng ồn</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Giám sát quan trắc chất lượng mặt nước tự động</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p>
                      <a:pPr marL="342900" lvl="0" indent="-342900" algn="just">
                        <a:lnSpc>
                          <a:spcPct val="100000"/>
                        </a:lnSpc>
                        <a:spcBef>
                          <a:spcPts val="0"/>
                        </a:spcBef>
                        <a:spcAft>
                          <a:spcPts val="0"/>
                        </a:spcAft>
                        <a:buFont typeface="Calibri" panose="020F0502020204030204" pitchFamily="34" charset="0"/>
                        <a:buChar char="-"/>
                      </a:pPr>
                      <a:r>
                        <a:rPr lang="en-US" sz="1800">
                          <a:solidFill>
                            <a:schemeClr val="tx1"/>
                          </a:solidFill>
                          <a:effectLst/>
                          <a:latin typeface="Bahnschrift" panose="020B0502040204020203" pitchFamily="34" charset="0"/>
                          <a:ea typeface="Calibri" panose="020F0502020204030204" pitchFamily="34" charset="0"/>
                          <a:cs typeface="Times New Roman" panose="02020603050405020304" pitchFamily="18" charset="0"/>
                        </a:rPr>
                        <a:t>Giám sát quan trắc chất lượng nước ngầm tự động</a:t>
                      </a: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00000"/>
                        </a:lnSpc>
                        <a:spcBef>
                          <a:spcPts val="0"/>
                        </a:spcBef>
                        <a:spcAft>
                          <a:spcPts val="0"/>
                        </a:spcAft>
                        <a:buFont typeface="Calibri" panose="020F0502020204030204" pitchFamily="34" charset="0"/>
                        <a:buChar char="-"/>
                      </a:pPr>
                      <a:endParaRPr lang="en-US" sz="1800">
                        <a:solidFill>
                          <a:schemeClr val="tx1"/>
                        </a:solidFill>
                        <a:effectLst/>
                        <a:latin typeface="Bahnschrift" panose="020B0502040204020203" pitchFamily="34"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Rectangle 4">
            <a:extLst>
              <a:ext uri="{FF2B5EF4-FFF2-40B4-BE49-F238E27FC236}">
                <a16:creationId xmlns:a16="http://schemas.microsoft.com/office/drawing/2014/main" id="{68A369FE-AC41-406C-B634-617A58D528DD}"/>
              </a:ext>
            </a:extLst>
          </p:cNvPr>
          <p:cNvSpPr/>
          <p:nvPr/>
        </p:nvSpPr>
        <p:spPr>
          <a:xfrm>
            <a:off x="-1" y="0"/>
            <a:ext cx="12191999" cy="553998"/>
          </a:xfrm>
          <a:prstGeom prst="rect">
            <a:avLst/>
          </a:prstGeom>
          <a:gradFill>
            <a:gsLst>
              <a:gs pos="100000">
                <a:srgbClr val="4472C4">
                  <a:lumMod val="60000"/>
                  <a:lumOff val="40000"/>
                </a:srgbClr>
              </a:gs>
              <a:gs pos="0">
                <a:srgbClr val="013A92"/>
              </a:gs>
              <a:gs pos="49000">
                <a:srgbClr val="013A92">
                  <a:shade val="100000"/>
                  <a:satMod val="115000"/>
                </a:srgbClr>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itle 3">
            <a:extLst>
              <a:ext uri="{FF2B5EF4-FFF2-40B4-BE49-F238E27FC236}">
                <a16:creationId xmlns:a16="http://schemas.microsoft.com/office/drawing/2014/main" id="{7131CE81-4A8F-46FD-9DD8-89DE39563C0F}"/>
              </a:ext>
            </a:extLst>
          </p:cNvPr>
          <p:cNvSpPr txBox="1">
            <a:spLocks/>
          </p:cNvSpPr>
          <p:nvPr/>
        </p:nvSpPr>
        <p:spPr>
          <a:xfrm>
            <a:off x="256941" y="-26413"/>
            <a:ext cx="11678118" cy="580412"/>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0000" b="1">
                <a:solidFill>
                  <a:prstClr val="white">
                    <a:lumMod val="95000"/>
                  </a:prstClr>
                </a:solidFill>
                <a:latin typeface="Bahnschrift" panose="020B0502040204020203" pitchFamily="34" charset="0"/>
              </a:rPr>
              <a:t>MỘT SỐ ỨNG DỤNG ĐÔ THỊ THÔNG MINH ĐIỂN HÌNH</a:t>
            </a:r>
            <a:endParaRPr lang="en-US" sz="2500" b="1" dirty="0">
              <a:solidFill>
                <a:prstClr val="black"/>
              </a:solidFill>
              <a:latin typeface="Bahnschrift" panose="020B0502040204020203" pitchFamily="34" charset="0"/>
            </a:endParaRPr>
          </a:p>
        </p:txBody>
      </p:sp>
      <p:sp>
        <p:nvSpPr>
          <p:cNvPr id="7" name="Rectangle 6">
            <a:extLst>
              <a:ext uri="{FF2B5EF4-FFF2-40B4-BE49-F238E27FC236}">
                <a16:creationId xmlns:a16="http://schemas.microsoft.com/office/drawing/2014/main" id="{DE5E3373-6F81-4E01-9C3D-31C6A8E5A5B1}"/>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2621920"/>
      </p:ext>
    </p:extLst>
  </p:cSld>
  <p:clrMapOvr>
    <a:masterClrMapping/>
  </p:clrMapOvr>
  <p:transition>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7BB01B3-0D9C-47AF-960C-39BD2DE0DFAD}"/>
              </a:ext>
            </a:extLst>
          </p:cNvPr>
          <p:cNvSpPr/>
          <p:nvPr/>
        </p:nvSpPr>
        <p:spPr>
          <a:xfrm>
            <a:off x="0" y="0"/>
            <a:ext cx="12192000" cy="689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409831-3312-42AC-8AE4-1B2681F713E0}"/>
              </a:ext>
            </a:extLst>
          </p:cNvPr>
          <p:cNvSpPr/>
          <p:nvPr/>
        </p:nvSpPr>
        <p:spPr>
          <a:xfrm>
            <a:off x="-1" y="0"/>
            <a:ext cx="12191999" cy="553998"/>
          </a:xfrm>
          <a:prstGeom prst="rect">
            <a:avLst/>
          </a:prstGeom>
          <a:gradFill>
            <a:gsLst>
              <a:gs pos="100000">
                <a:schemeClr val="accent1">
                  <a:lumMod val="60000"/>
                  <a:lumOff val="40000"/>
                </a:schemeClr>
              </a:gs>
              <a:gs pos="0">
                <a:srgbClr val="013A92"/>
              </a:gs>
              <a:gs pos="49000">
                <a:srgbClr val="013A92">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90A1D66-C901-4D4B-AB89-B00055186649}"/>
              </a:ext>
            </a:extLst>
          </p:cNvPr>
          <p:cNvSpPr txBox="1"/>
          <p:nvPr/>
        </p:nvSpPr>
        <p:spPr>
          <a:xfrm>
            <a:off x="5690852" y="1722426"/>
            <a:ext cx="6328241" cy="4039567"/>
          </a:xfrm>
          <a:prstGeom prst="rect">
            <a:avLst/>
          </a:prstGeom>
          <a:noFill/>
        </p:spPr>
        <p:txBody>
          <a:bodyPr wrap="square" rtlCol="0">
            <a:spAutoFit/>
          </a:bodyPr>
          <a:lstStyle/>
          <a:p>
            <a:pPr marL="285750" indent="-285750" algn="just">
              <a:spcBef>
                <a:spcPts val="300"/>
              </a:spcBef>
              <a:spcAft>
                <a:spcPts val="300"/>
              </a:spcAft>
              <a:buFont typeface="Wingdings" panose="05000000000000000000" pitchFamily="2" charset="2"/>
              <a:buChar char="Ø"/>
            </a:pPr>
            <a:r>
              <a:rPr lang="vi-VN" sz="1800">
                <a:solidFill>
                  <a:schemeClr val="tx1"/>
                </a:solidFill>
                <a:latin typeface="Bahnschrift" panose="020B0502040204020203" pitchFamily="34" charset="0"/>
                <a:cs typeface="Times New Roman" panose="02020603050405020304" pitchFamily="18" charset="0"/>
              </a:rPr>
              <a:t>Vạch ra các nguyên tắc, các hướng dẫn để tạo lập, giải thích, phân tích và trình bày kiến trúc, giải pháp ICT cho Đô thị thông minh.</a:t>
            </a:r>
            <a:endParaRPr lang="en-US" sz="1800">
              <a:solidFill>
                <a:schemeClr val="tx1"/>
              </a:solidFill>
              <a:latin typeface="Bahnschrift" panose="020B0502040204020203" pitchFamily="34" charset="0"/>
              <a:cs typeface="Times New Roman" panose="02020603050405020304" pitchFamily="18" charset="0"/>
            </a:endParaRPr>
          </a:p>
          <a:p>
            <a:pPr marL="285750" indent="-285750" algn="just">
              <a:spcBef>
                <a:spcPts val="300"/>
              </a:spcBef>
              <a:spcAft>
                <a:spcPts val="300"/>
              </a:spcAft>
              <a:buFont typeface="Wingdings" panose="05000000000000000000" pitchFamily="2" charset="2"/>
              <a:buChar char="Ø"/>
            </a:pPr>
            <a:endParaRPr lang="vi-VN" sz="1800">
              <a:solidFill>
                <a:schemeClr val="tx1"/>
              </a:solidFill>
              <a:latin typeface="Bahnschrift" panose="020B0502040204020203" pitchFamily="34" charset="0"/>
              <a:cs typeface="Times New Roman" panose="02020603050405020304" pitchFamily="18" charset="0"/>
            </a:endParaRPr>
          </a:p>
          <a:p>
            <a:pPr marL="285750" indent="-285750" algn="just">
              <a:spcBef>
                <a:spcPts val="300"/>
              </a:spcBef>
              <a:spcAft>
                <a:spcPts val="300"/>
              </a:spcAft>
              <a:buFont typeface="Wingdings" panose="05000000000000000000" pitchFamily="2" charset="2"/>
              <a:buChar char="Ø"/>
            </a:pPr>
            <a:r>
              <a:rPr lang="vi-VN" sz="1800">
                <a:solidFill>
                  <a:schemeClr val="tx1"/>
                </a:solidFill>
                <a:latin typeface="Bahnschrift" panose="020B0502040204020203" pitchFamily="34" charset="0"/>
                <a:cs typeface="Times New Roman" panose="02020603050405020304" pitchFamily="18" charset="0"/>
              </a:rPr>
              <a:t>Đảm bảo tính kết nối liên thông giữa các hệ thống thông tin đã và sẽ được xây dựng trong thành phố, tránh trùng lặp lãng phí.</a:t>
            </a:r>
            <a:endParaRPr lang="en-US" sz="1800">
              <a:solidFill>
                <a:schemeClr val="tx1"/>
              </a:solidFill>
              <a:latin typeface="Bahnschrift" panose="020B0502040204020203" pitchFamily="34" charset="0"/>
              <a:cs typeface="Times New Roman" panose="02020603050405020304" pitchFamily="18" charset="0"/>
            </a:endParaRPr>
          </a:p>
          <a:p>
            <a:pPr marL="285750" indent="-285750" algn="just">
              <a:spcBef>
                <a:spcPts val="300"/>
              </a:spcBef>
              <a:spcAft>
                <a:spcPts val="300"/>
              </a:spcAft>
              <a:buFont typeface="Wingdings" panose="05000000000000000000" pitchFamily="2" charset="2"/>
              <a:buChar char="Ø"/>
            </a:pPr>
            <a:endParaRPr lang="vi-VN" sz="1800">
              <a:solidFill>
                <a:schemeClr val="tx1"/>
              </a:solidFill>
              <a:latin typeface="Bahnschrift" panose="020B0502040204020203" pitchFamily="34" charset="0"/>
              <a:cs typeface="Times New Roman" panose="02020603050405020304" pitchFamily="18" charset="0"/>
            </a:endParaRPr>
          </a:p>
          <a:p>
            <a:pPr marL="285750" indent="-285750" algn="just">
              <a:spcBef>
                <a:spcPts val="300"/>
              </a:spcBef>
              <a:spcAft>
                <a:spcPts val="300"/>
              </a:spcAft>
              <a:buFont typeface="Wingdings" panose="05000000000000000000" pitchFamily="2" charset="2"/>
              <a:buChar char="Ø"/>
            </a:pPr>
            <a:r>
              <a:rPr lang="vi-VN" sz="1800">
                <a:solidFill>
                  <a:schemeClr val="tx1"/>
                </a:solidFill>
                <a:latin typeface="Bahnschrift" panose="020B0502040204020203" pitchFamily="34" charset="0"/>
                <a:cs typeface="Times New Roman" panose="02020603050405020304" pitchFamily="18" charset="0"/>
              </a:rPr>
              <a:t>Đảm bảo tính đầy đủ, thống nhất, dễ hiểu, dễ sử dụng, hướng tới mục tiêu xây dựng Tỉnh Quảng Ngãi thành Đô thị thông minh bền vững</a:t>
            </a:r>
          </a:p>
          <a:p>
            <a:pPr marL="285750" indent="-285750">
              <a:buFont typeface="Wingdings" panose="05000000000000000000" pitchFamily="2" charset="2"/>
              <a:buChar char="Ø"/>
              <a:defRPr/>
            </a:pPr>
            <a:endParaRPr lang="en-US" sz="1800" dirty="0">
              <a:solidFill>
                <a:schemeClr val="tx1"/>
              </a:solidFill>
              <a:latin typeface="Bahnschrift" panose="020B0502040204020203" pitchFamily="34" charset="0"/>
              <a:cs typeface="Times New Roman" panose="02020603050405020304" pitchFamily="18" charset="0"/>
            </a:endParaRPr>
          </a:p>
          <a:p>
            <a:pPr marL="285750" indent="-285750" algn="l" defTabSz="914400">
              <a:spcBef>
                <a:spcPts val="0"/>
              </a:spcBef>
              <a:buFont typeface="Wingdings" panose="05000000000000000000" pitchFamily="2" charset="2"/>
              <a:buChar char="Ø"/>
              <a:defRPr/>
            </a:pPr>
            <a:endParaRPr kumimoji="0" lang="en-US" sz="1800" b="0" i="0" u="none" strike="noStrike" kern="1200" cap="none" spc="0" normalizeH="0" baseline="0" noProof="0" dirty="0">
              <a:ln>
                <a:noFill/>
              </a:ln>
              <a:solidFill>
                <a:schemeClr val="tx1"/>
              </a:solidFill>
              <a:effectLst/>
              <a:uLnTx/>
              <a:uFillTx/>
              <a:latin typeface="Bahnschrift" panose="020B0502040204020203" pitchFamily="34" charset="0"/>
              <a:cs typeface="Times New Roman" panose="02020603050405020304" pitchFamily="18" charset="0"/>
            </a:endParaRPr>
          </a:p>
        </p:txBody>
      </p:sp>
      <p:sp>
        <p:nvSpPr>
          <p:cNvPr id="8" name="Title 3">
            <a:extLst>
              <a:ext uri="{FF2B5EF4-FFF2-40B4-BE49-F238E27FC236}">
                <a16:creationId xmlns:a16="http://schemas.microsoft.com/office/drawing/2014/main" id="{FC92DF25-E50C-4037-9654-F93CED1A7CC8}"/>
              </a:ext>
            </a:extLst>
          </p:cNvPr>
          <p:cNvSpPr txBox="1">
            <a:spLocks/>
          </p:cNvSpPr>
          <p:nvPr/>
        </p:nvSpPr>
        <p:spPr>
          <a:xfrm>
            <a:off x="152166" y="-29777"/>
            <a:ext cx="6731234" cy="1160823"/>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0000" b="1" dirty="0">
                <a:solidFill>
                  <a:schemeClr val="bg1">
                    <a:lumMod val="95000"/>
                  </a:schemeClr>
                </a:solidFill>
                <a:latin typeface="Bahnschrift" panose="020B0502040204020203" pitchFamily="34" charset="0"/>
              </a:rPr>
              <a:t>&gt; </a:t>
            </a:r>
            <a:r>
              <a:rPr lang="vi-VN" sz="10000" b="1" dirty="0">
                <a:solidFill>
                  <a:schemeClr val="bg1">
                    <a:lumMod val="95000"/>
                  </a:schemeClr>
                </a:solidFill>
                <a:latin typeface="Bahnschrift" panose="020B0502040204020203" pitchFamily="34" charset="0"/>
              </a:rPr>
              <a:t>MỤC </a:t>
            </a:r>
            <a:r>
              <a:rPr lang="en-US" sz="10000" b="1" dirty="0">
                <a:solidFill>
                  <a:schemeClr val="bg1">
                    <a:lumMod val="95000"/>
                  </a:schemeClr>
                </a:solidFill>
                <a:latin typeface="Bahnschrift" panose="020B0502040204020203" pitchFamily="34" charset="0"/>
              </a:rPr>
              <a:t>ĐÍCH XÂY DỰNG KIẾN TRÚC ICT</a:t>
            </a:r>
            <a:br>
              <a:rPr lang="vi-VN" sz="10000" b="1" dirty="0">
                <a:solidFill>
                  <a:schemeClr val="bg1">
                    <a:lumMod val="95000"/>
                  </a:schemeClr>
                </a:solidFill>
                <a:latin typeface="Bahnschrift" panose="020B0502040204020203" pitchFamily="34" charset="0"/>
              </a:rPr>
            </a:br>
            <a:r>
              <a:rPr lang="vi-VN" sz="2600" b="1" dirty="0">
                <a:latin typeface="Bahnschrift" panose="020B0502040204020203" pitchFamily="34" charset="0"/>
              </a:rPr>
              <a:t> </a:t>
            </a:r>
            <a:br>
              <a:rPr lang="vi-VN" sz="2500" b="1" dirty="0">
                <a:latin typeface="Bahnschrift" panose="020B0502040204020203" pitchFamily="34" charset="0"/>
              </a:rPr>
            </a:br>
            <a:br>
              <a:rPr lang="vi-VN" sz="2500" b="1" dirty="0">
                <a:latin typeface="Bahnschrift" panose="020B0502040204020203" pitchFamily="34" charset="0"/>
              </a:rPr>
            </a:br>
            <a:endParaRPr lang="en-US" sz="2500" b="1" dirty="0">
              <a:latin typeface="Bahnschrift" panose="020B0502040204020203" pitchFamily="34" charset="0"/>
            </a:endParaRPr>
          </a:p>
        </p:txBody>
      </p:sp>
      <p:sp>
        <p:nvSpPr>
          <p:cNvPr id="9" name="Rectangle 8">
            <a:extLst>
              <a:ext uri="{FF2B5EF4-FFF2-40B4-BE49-F238E27FC236}">
                <a16:creationId xmlns:a16="http://schemas.microsoft.com/office/drawing/2014/main" id="{1829EEB0-BCFB-4311-B43F-2A0C7AF50CFE}"/>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52CCAA6-44C4-4303-96D4-98F95C12D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972" y="550635"/>
            <a:ext cx="5246672" cy="6110515"/>
          </a:xfrm>
          <a:prstGeom prst="rect">
            <a:avLst/>
          </a:prstGeom>
        </p:spPr>
      </p:pic>
    </p:spTree>
    <p:extLst>
      <p:ext uri="{BB962C8B-B14F-4D97-AF65-F5344CB8AC3E}">
        <p14:creationId xmlns:p14="http://schemas.microsoft.com/office/powerpoint/2010/main" val="1576070025"/>
      </p:ext>
    </p:extLst>
  </p:cSld>
  <p:clrMapOvr>
    <a:masterClrMapping/>
  </p:clrMapOvr>
  <p:transition spd="med">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7BB01B3-0D9C-47AF-960C-39BD2DE0DFAD}"/>
              </a:ext>
            </a:extLst>
          </p:cNvPr>
          <p:cNvSpPr/>
          <p:nvPr/>
        </p:nvSpPr>
        <p:spPr>
          <a:xfrm>
            <a:off x="0" y="0"/>
            <a:ext cx="12192000" cy="689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409831-3312-42AC-8AE4-1B2681F713E0}"/>
              </a:ext>
            </a:extLst>
          </p:cNvPr>
          <p:cNvSpPr/>
          <p:nvPr/>
        </p:nvSpPr>
        <p:spPr>
          <a:xfrm>
            <a:off x="-1" y="0"/>
            <a:ext cx="12191999" cy="553998"/>
          </a:xfrm>
          <a:prstGeom prst="rect">
            <a:avLst/>
          </a:prstGeom>
          <a:gradFill>
            <a:gsLst>
              <a:gs pos="100000">
                <a:schemeClr val="accent1">
                  <a:lumMod val="60000"/>
                  <a:lumOff val="40000"/>
                </a:schemeClr>
              </a:gs>
              <a:gs pos="0">
                <a:srgbClr val="013A92"/>
              </a:gs>
              <a:gs pos="49000">
                <a:srgbClr val="013A92">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CF259E-E14A-4131-830E-8058CFF8FCF2}"/>
              </a:ext>
            </a:extLst>
          </p:cNvPr>
          <p:cNvSpPr/>
          <p:nvPr/>
        </p:nvSpPr>
        <p:spPr>
          <a:xfrm>
            <a:off x="0" y="6638925"/>
            <a:ext cx="12192000" cy="101171"/>
          </a:xfrm>
          <a:prstGeom prst="rect">
            <a:avLst/>
          </a:prstGeom>
          <a:gradFill flip="none" rotWithShape="1">
            <a:gsLst>
              <a:gs pos="99000">
                <a:srgbClr val="002D86"/>
              </a:gs>
              <a:gs pos="50000">
                <a:schemeClr val="accent6">
                  <a:lumMod val="97000"/>
                  <a:lumOff val="3000"/>
                </a:schemeClr>
              </a:gs>
              <a:gs pos="0">
                <a:srgbClr val="92D05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90A1D66-C901-4D4B-AB89-B00055186649}"/>
              </a:ext>
            </a:extLst>
          </p:cNvPr>
          <p:cNvSpPr txBox="1"/>
          <p:nvPr/>
        </p:nvSpPr>
        <p:spPr>
          <a:xfrm>
            <a:off x="304566" y="870440"/>
            <a:ext cx="11582868" cy="5078313"/>
          </a:xfrm>
          <a:prstGeom prst="rect">
            <a:avLst/>
          </a:prstGeom>
          <a:noFill/>
        </p:spPr>
        <p:txBody>
          <a:bodyPr wrap="square" rtlCol="0">
            <a:spAutoFit/>
          </a:bodyPr>
          <a:lstStyle/>
          <a:p>
            <a:pPr marL="285750" indent="-285750" algn="just">
              <a:lnSpc>
                <a:spcPct val="100000"/>
              </a:lnSpc>
              <a:spcBef>
                <a:spcPts val="0"/>
              </a:spcBef>
              <a:buFont typeface="Wingdings" panose="05000000000000000000" pitchFamily="2" charset="2"/>
              <a:buChar char="Ø"/>
            </a:pPr>
            <a:r>
              <a:rPr lang="vi-VN" sz="1800">
                <a:solidFill>
                  <a:schemeClr val="tx1"/>
                </a:solidFill>
                <a:effectLst/>
                <a:latin typeface="Bahnschrift" panose="020B0502040204020203" pitchFamily="34" charset="0"/>
                <a:ea typeface="Calibri" panose="020F0502020204030204" pitchFamily="34" charset="0"/>
              </a:rPr>
              <a:t>Phù hợp với Khung kiến trúc Chính phủ điện tử Việt Nam, Kiến trúc Chính quyền điện tử tỉnh Quảng Ngãi (phiên bản 2.0) và các văn bản hướng dẫn liên quan; </a:t>
            </a:r>
            <a:endParaRPr lang="en-US" sz="1800">
              <a:solidFill>
                <a:schemeClr val="tx1"/>
              </a:solidFill>
              <a:effectLst/>
              <a:latin typeface="Bahnschrift" panose="020B0502040204020203" pitchFamily="34" charset="0"/>
              <a:ea typeface="Calibri" panose="020F0502020204030204" pitchFamily="34" charset="0"/>
            </a:endParaRPr>
          </a:p>
          <a:p>
            <a:pPr marL="285750" indent="-285750" algn="just">
              <a:lnSpc>
                <a:spcPct val="100000"/>
              </a:lnSpc>
              <a:spcBef>
                <a:spcPts val="0"/>
              </a:spcBef>
              <a:buFont typeface="Wingdings" panose="05000000000000000000" pitchFamily="2" charset="2"/>
              <a:buChar char="Ø"/>
            </a:pPr>
            <a:endParaRPr lang="vi-VN" sz="1800">
              <a:solidFill>
                <a:schemeClr val="tx1"/>
              </a:solidFill>
              <a:effectLst/>
              <a:latin typeface="Bahnschrift" panose="020B0502040204020203" pitchFamily="34" charset="0"/>
              <a:ea typeface="Calibri" panose="020F0502020204030204" pitchFamily="34" charset="0"/>
            </a:endParaRPr>
          </a:p>
          <a:p>
            <a:pPr marL="285750" indent="-285750" algn="just">
              <a:lnSpc>
                <a:spcPct val="100000"/>
              </a:lnSpc>
              <a:spcBef>
                <a:spcPts val="0"/>
              </a:spcBef>
              <a:buFont typeface="Wingdings" panose="05000000000000000000" pitchFamily="2" charset="2"/>
              <a:buChar char="Ø"/>
            </a:pPr>
            <a:r>
              <a:rPr lang="vi-VN" sz="1800">
                <a:solidFill>
                  <a:schemeClr val="tx1"/>
                </a:solidFill>
                <a:effectLst/>
                <a:latin typeface="Bahnschrift" panose="020B0502040204020203" pitchFamily="34" charset="0"/>
                <a:ea typeface="Calibri" panose="020F0502020204030204" pitchFamily="34" charset="0"/>
              </a:rPr>
              <a:t>Phù hợp với định hướng, mục tiêu triển khai ứng dụng công nghệ thông tin, xây dựng đô thị thông minh của </a:t>
            </a:r>
            <a:r>
              <a:rPr lang="en-US">
                <a:latin typeface="Bahnschrift" panose="020B0502040204020203" pitchFamily="34" charset="0"/>
                <a:ea typeface="Calibri" panose="020F0502020204030204" pitchFamily="34" charset="0"/>
              </a:rPr>
              <a:t>tỉnh</a:t>
            </a:r>
            <a:r>
              <a:rPr lang="vi-VN" sz="1800">
                <a:solidFill>
                  <a:schemeClr val="tx1"/>
                </a:solidFill>
                <a:effectLst/>
                <a:latin typeface="Bahnschrift" panose="020B0502040204020203" pitchFamily="34" charset="0"/>
                <a:ea typeface="Calibri" panose="020F0502020204030204" pitchFamily="34" charset="0"/>
              </a:rPr>
              <a:t>; </a:t>
            </a:r>
            <a:endParaRPr lang="en-US" sz="1800">
              <a:solidFill>
                <a:schemeClr val="tx1"/>
              </a:solidFill>
              <a:effectLst/>
              <a:latin typeface="Bahnschrift" panose="020B0502040204020203" pitchFamily="34" charset="0"/>
              <a:ea typeface="Calibri" panose="020F0502020204030204" pitchFamily="34" charset="0"/>
            </a:endParaRPr>
          </a:p>
          <a:p>
            <a:pPr marL="285750" indent="-285750" algn="just">
              <a:lnSpc>
                <a:spcPct val="100000"/>
              </a:lnSpc>
              <a:spcBef>
                <a:spcPts val="0"/>
              </a:spcBef>
              <a:buFont typeface="Wingdings" panose="05000000000000000000" pitchFamily="2" charset="2"/>
              <a:buChar char="Ø"/>
            </a:pPr>
            <a:endParaRPr lang="vi-VN" sz="1800">
              <a:solidFill>
                <a:schemeClr val="tx1"/>
              </a:solidFill>
              <a:effectLst/>
              <a:latin typeface="Bahnschrift" panose="020B0502040204020203" pitchFamily="34" charset="0"/>
              <a:ea typeface="Calibri" panose="020F0502020204030204" pitchFamily="34" charset="0"/>
            </a:endParaRPr>
          </a:p>
          <a:p>
            <a:pPr marL="285750" indent="-285750" algn="just">
              <a:lnSpc>
                <a:spcPct val="100000"/>
              </a:lnSpc>
              <a:spcBef>
                <a:spcPts val="0"/>
              </a:spcBef>
              <a:buFont typeface="Wingdings" panose="05000000000000000000" pitchFamily="2" charset="2"/>
              <a:buChar char="Ø"/>
            </a:pPr>
            <a:r>
              <a:rPr lang="vi-VN" sz="1800">
                <a:solidFill>
                  <a:schemeClr val="tx1"/>
                </a:solidFill>
                <a:effectLst/>
                <a:latin typeface="Bahnschrift" panose="020B0502040204020203" pitchFamily="34" charset="0"/>
                <a:ea typeface="Calibri" panose="020F0502020204030204" pitchFamily="34" charset="0"/>
              </a:rPr>
              <a:t>Phù hợp với chiến lược, mục tiêu phát triển kinh tế - xã hội của tỉnh; </a:t>
            </a:r>
            <a:endParaRPr lang="en-US" sz="1800">
              <a:solidFill>
                <a:schemeClr val="tx1"/>
              </a:solidFill>
              <a:effectLst/>
              <a:latin typeface="Bahnschrift" panose="020B0502040204020203" pitchFamily="34" charset="0"/>
              <a:ea typeface="Calibri" panose="020F0502020204030204" pitchFamily="34" charset="0"/>
            </a:endParaRPr>
          </a:p>
          <a:p>
            <a:pPr marL="285750" indent="-285750" algn="just">
              <a:lnSpc>
                <a:spcPct val="100000"/>
              </a:lnSpc>
              <a:spcBef>
                <a:spcPts val="0"/>
              </a:spcBef>
              <a:buFont typeface="Wingdings" panose="05000000000000000000" pitchFamily="2" charset="2"/>
              <a:buChar char="Ø"/>
            </a:pPr>
            <a:endParaRPr lang="vi-VN" sz="1800">
              <a:solidFill>
                <a:schemeClr val="tx1"/>
              </a:solidFill>
              <a:effectLst/>
              <a:latin typeface="Bahnschrift" panose="020B0502040204020203" pitchFamily="34" charset="0"/>
              <a:ea typeface="Calibri" panose="020F0502020204030204" pitchFamily="34" charset="0"/>
            </a:endParaRPr>
          </a:p>
          <a:p>
            <a:pPr marL="285750" indent="-285750" algn="just">
              <a:lnSpc>
                <a:spcPct val="100000"/>
              </a:lnSpc>
              <a:spcBef>
                <a:spcPts val="0"/>
              </a:spcBef>
              <a:buFont typeface="Wingdings" panose="05000000000000000000" pitchFamily="2" charset="2"/>
              <a:buChar char="Ø"/>
            </a:pPr>
            <a:r>
              <a:rPr lang="vi-VN" sz="1800">
                <a:solidFill>
                  <a:schemeClr val="tx1"/>
                </a:solidFill>
                <a:effectLst/>
                <a:latin typeface="Bahnschrift" panose="020B0502040204020203" pitchFamily="34" charset="0"/>
                <a:ea typeface="Calibri" panose="020F0502020204030204" pitchFamily="34" charset="0"/>
              </a:rPr>
              <a:t>Các ứng dụng, hệ thống thông minh cần được xây dựng hướng đến dùng chung, có tính sử dụng cao, chung một nền tảng tích hợp; </a:t>
            </a:r>
            <a:endParaRPr lang="en-US" sz="1800">
              <a:solidFill>
                <a:schemeClr val="tx1"/>
              </a:solidFill>
              <a:effectLst/>
              <a:latin typeface="Bahnschrift" panose="020B0502040204020203" pitchFamily="34" charset="0"/>
              <a:ea typeface="Calibri" panose="020F0502020204030204" pitchFamily="34" charset="0"/>
            </a:endParaRPr>
          </a:p>
          <a:p>
            <a:pPr marL="285750" indent="-285750" algn="just">
              <a:lnSpc>
                <a:spcPct val="100000"/>
              </a:lnSpc>
              <a:spcBef>
                <a:spcPts val="0"/>
              </a:spcBef>
              <a:buFont typeface="Wingdings" panose="05000000000000000000" pitchFamily="2" charset="2"/>
              <a:buChar char="Ø"/>
            </a:pPr>
            <a:endParaRPr lang="vi-VN" sz="1800">
              <a:solidFill>
                <a:schemeClr val="tx1"/>
              </a:solidFill>
              <a:effectLst/>
              <a:latin typeface="Bahnschrift" panose="020B0502040204020203" pitchFamily="34" charset="0"/>
              <a:ea typeface="Calibri" panose="020F0502020204030204" pitchFamily="34" charset="0"/>
            </a:endParaRPr>
          </a:p>
          <a:p>
            <a:pPr marL="285750" indent="-285750" algn="just">
              <a:lnSpc>
                <a:spcPct val="100000"/>
              </a:lnSpc>
              <a:spcBef>
                <a:spcPts val="0"/>
              </a:spcBef>
              <a:buFont typeface="Wingdings" panose="05000000000000000000" pitchFamily="2" charset="2"/>
              <a:buChar char="Ø"/>
            </a:pPr>
            <a:r>
              <a:rPr lang="vi-VN" sz="1800">
                <a:solidFill>
                  <a:schemeClr val="tx1"/>
                </a:solidFill>
                <a:effectLst/>
                <a:latin typeface="Bahnschrift" panose="020B0502040204020203" pitchFamily="34" charset="0"/>
                <a:ea typeface="Calibri" panose="020F0502020204030204" pitchFamily="34" charset="0"/>
              </a:rPr>
              <a:t>Phù hợp với quy trình nghiệp vụ, thúc đẩy tái cấu trúc nghiệp vụ, hướng đến đơn giản hóa, hiệu quả, thống nhất và tường minh quy trình nghiệp vụ;</a:t>
            </a:r>
            <a:endParaRPr lang="en-US" sz="1800">
              <a:solidFill>
                <a:schemeClr val="tx1"/>
              </a:solidFill>
              <a:effectLst/>
              <a:latin typeface="Bahnschrift" panose="020B0502040204020203" pitchFamily="34" charset="0"/>
              <a:ea typeface="Calibri" panose="020F0502020204030204" pitchFamily="34" charset="0"/>
            </a:endParaRPr>
          </a:p>
          <a:p>
            <a:pPr marL="285750" indent="-285750" algn="just">
              <a:lnSpc>
                <a:spcPct val="100000"/>
              </a:lnSpc>
              <a:spcBef>
                <a:spcPts val="0"/>
              </a:spcBef>
              <a:buFont typeface="Wingdings" panose="05000000000000000000" pitchFamily="2" charset="2"/>
              <a:buChar char="Ø"/>
            </a:pPr>
            <a:endParaRPr lang="vi-VN" sz="1800">
              <a:solidFill>
                <a:schemeClr val="tx1"/>
              </a:solidFill>
              <a:effectLst/>
              <a:latin typeface="Bahnschrift" panose="020B0502040204020203" pitchFamily="34" charset="0"/>
              <a:ea typeface="Calibri" panose="020F0502020204030204" pitchFamily="34" charset="0"/>
            </a:endParaRPr>
          </a:p>
          <a:p>
            <a:pPr marL="285750" indent="-285750" algn="just">
              <a:lnSpc>
                <a:spcPct val="100000"/>
              </a:lnSpc>
              <a:spcBef>
                <a:spcPts val="0"/>
              </a:spcBef>
              <a:buFont typeface="Wingdings" panose="05000000000000000000" pitchFamily="2" charset="2"/>
              <a:buChar char="Ø"/>
            </a:pPr>
            <a:r>
              <a:rPr lang="vi-VN" sz="1800">
                <a:solidFill>
                  <a:schemeClr val="tx1"/>
                </a:solidFill>
                <a:effectLst/>
                <a:latin typeface="Bahnschrift" panose="020B0502040204020203" pitchFamily="34" charset="0"/>
                <a:ea typeface="Calibri" panose="020F0502020204030204" pitchFamily="34" charset="0"/>
              </a:rPr>
              <a:t>Xem xét, áp dụng hiệu quả các công nghệ mới để triển khai các thành phần kiến trúc; </a:t>
            </a:r>
            <a:endParaRPr lang="en-US" sz="1800">
              <a:solidFill>
                <a:schemeClr val="tx1"/>
              </a:solidFill>
              <a:effectLst/>
              <a:latin typeface="Bahnschrift" panose="020B0502040204020203" pitchFamily="34" charset="0"/>
              <a:ea typeface="Calibri" panose="020F0502020204030204" pitchFamily="34" charset="0"/>
            </a:endParaRPr>
          </a:p>
          <a:p>
            <a:pPr marL="285750" indent="-285750" algn="just">
              <a:lnSpc>
                <a:spcPct val="100000"/>
              </a:lnSpc>
              <a:spcBef>
                <a:spcPts val="0"/>
              </a:spcBef>
              <a:buFont typeface="Wingdings" panose="05000000000000000000" pitchFamily="2" charset="2"/>
              <a:buChar char="Ø"/>
            </a:pPr>
            <a:endParaRPr lang="vi-VN" sz="1800">
              <a:solidFill>
                <a:schemeClr val="tx1"/>
              </a:solidFill>
              <a:effectLst/>
              <a:latin typeface="Bahnschrift" panose="020B0502040204020203" pitchFamily="34" charset="0"/>
              <a:ea typeface="Calibri" panose="020F0502020204030204" pitchFamily="34" charset="0"/>
            </a:endParaRPr>
          </a:p>
          <a:p>
            <a:pPr marL="285750" indent="-285750" algn="just">
              <a:lnSpc>
                <a:spcPct val="100000"/>
              </a:lnSpc>
              <a:spcBef>
                <a:spcPts val="0"/>
              </a:spcBef>
              <a:buFont typeface="Wingdings" panose="05000000000000000000" pitchFamily="2" charset="2"/>
              <a:buChar char="Ø"/>
            </a:pPr>
            <a:r>
              <a:rPr lang="vi-VN" sz="1800">
                <a:solidFill>
                  <a:schemeClr val="tx1"/>
                </a:solidFill>
                <a:effectLst/>
                <a:latin typeface="Bahnschrift" panose="020B0502040204020203" pitchFamily="34" charset="0"/>
                <a:ea typeface="Calibri" panose="020F0502020204030204" pitchFamily="34" charset="0"/>
              </a:rPr>
              <a:t>Tuân thủ các quy chuẩn, tiêu chuẩn, quy định kỹ thuật về ứng dụng công nghệ thông tin - truyền thông của quốc gia.</a:t>
            </a:r>
          </a:p>
        </p:txBody>
      </p:sp>
      <p:sp>
        <p:nvSpPr>
          <p:cNvPr id="8" name="Title 3">
            <a:extLst>
              <a:ext uri="{FF2B5EF4-FFF2-40B4-BE49-F238E27FC236}">
                <a16:creationId xmlns:a16="http://schemas.microsoft.com/office/drawing/2014/main" id="{FC92DF25-E50C-4037-9654-F93CED1A7CC8}"/>
              </a:ext>
            </a:extLst>
          </p:cNvPr>
          <p:cNvSpPr txBox="1">
            <a:spLocks/>
          </p:cNvSpPr>
          <p:nvPr/>
        </p:nvSpPr>
        <p:spPr>
          <a:xfrm>
            <a:off x="304566" y="-26414"/>
            <a:ext cx="7767718" cy="1160823"/>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0000" b="1" dirty="0">
                <a:solidFill>
                  <a:schemeClr val="bg1">
                    <a:lumMod val="95000"/>
                  </a:schemeClr>
                </a:solidFill>
                <a:latin typeface="Bahnschrift" panose="020B0502040204020203" pitchFamily="34" charset="0"/>
              </a:rPr>
              <a:t>&gt; </a:t>
            </a:r>
            <a:r>
              <a:rPr lang="vi-VN" sz="10000" b="1" dirty="0">
                <a:solidFill>
                  <a:schemeClr val="bg1">
                    <a:lumMod val="95000"/>
                  </a:schemeClr>
                </a:solidFill>
                <a:latin typeface="Bahnschrift" panose="020B0502040204020203" pitchFamily="34" charset="0"/>
              </a:rPr>
              <a:t>NGUYÊN TẮC XÂY </a:t>
            </a:r>
            <a:r>
              <a:rPr lang="vi-VN" sz="10000" b="1">
                <a:solidFill>
                  <a:schemeClr val="bg1">
                    <a:lumMod val="95000"/>
                  </a:schemeClr>
                </a:solidFill>
                <a:latin typeface="Bahnschrift" panose="020B0502040204020203" pitchFamily="34" charset="0"/>
              </a:rPr>
              <a:t>DỰNG </a:t>
            </a:r>
            <a:r>
              <a:rPr lang="en-US" sz="10000" b="1">
                <a:solidFill>
                  <a:schemeClr val="bg1">
                    <a:lumMod val="95000"/>
                  </a:schemeClr>
                </a:solidFill>
                <a:latin typeface="Bahnschrift" panose="020B0502040204020203" pitchFamily="34" charset="0"/>
              </a:rPr>
              <a:t>KIẾN TRÚC</a:t>
            </a:r>
            <a:br>
              <a:rPr lang="vi-VN" sz="10000" b="1" dirty="0">
                <a:solidFill>
                  <a:schemeClr val="bg1">
                    <a:lumMod val="95000"/>
                  </a:schemeClr>
                </a:solidFill>
                <a:latin typeface="Bahnschrift" panose="020B0502040204020203" pitchFamily="34" charset="0"/>
              </a:rPr>
            </a:br>
            <a:r>
              <a:rPr lang="vi-VN" sz="2600" b="1" dirty="0">
                <a:latin typeface="Bahnschrift" panose="020B0502040204020203" pitchFamily="34" charset="0"/>
              </a:rPr>
              <a:t> </a:t>
            </a:r>
            <a:br>
              <a:rPr lang="vi-VN" sz="2500" b="1" dirty="0">
                <a:latin typeface="Bahnschrift" panose="020B0502040204020203" pitchFamily="34" charset="0"/>
              </a:rPr>
            </a:br>
            <a:br>
              <a:rPr lang="vi-VN" sz="2500" b="1" dirty="0">
                <a:latin typeface="Bahnschrift" panose="020B0502040204020203" pitchFamily="34" charset="0"/>
              </a:rPr>
            </a:br>
            <a:endParaRPr lang="en-US" sz="2500" b="1" dirty="0">
              <a:latin typeface="Bahnschrift" panose="020B0502040204020203" pitchFamily="34" charset="0"/>
            </a:endParaRPr>
          </a:p>
        </p:txBody>
      </p:sp>
      <p:sp>
        <p:nvSpPr>
          <p:cNvPr id="9" name="Rectangle 8">
            <a:extLst>
              <a:ext uri="{FF2B5EF4-FFF2-40B4-BE49-F238E27FC236}">
                <a16:creationId xmlns:a16="http://schemas.microsoft.com/office/drawing/2014/main" id="{B8F2C88A-7211-4F9C-953D-8FCD659ECEB5}"/>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5404739"/>
      </p:ext>
    </p:extLst>
  </p:cSld>
  <p:clrMapOvr>
    <a:masterClrMapping/>
  </p:clrMapOvr>
  <p:transition spd="med">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7BB01B3-0D9C-47AF-960C-39BD2DE0DFAD}"/>
              </a:ext>
            </a:extLst>
          </p:cNvPr>
          <p:cNvSpPr/>
          <p:nvPr/>
        </p:nvSpPr>
        <p:spPr>
          <a:xfrm>
            <a:off x="0" y="0"/>
            <a:ext cx="12192000" cy="689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409831-3312-42AC-8AE4-1B2681F713E0}"/>
              </a:ext>
            </a:extLst>
          </p:cNvPr>
          <p:cNvSpPr/>
          <p:nvPr/>
        </p:nvSpPr>
        <p:spPr>
          <a:xfrm>
            <a:off x="-1" y="0"/>
            <a:ext cx="12191999" cy="553998"/>
          </a:xfrm>
          <a:prstGeom prst="rect">
            <a:avLst/>
          </a:prstGeom>
          <a:gradFill>
            <a:gsLst>
              <a:gs pos="100000">
                <a:schemeClr val="accent1">
                  <a:lumMod val="60000"/>
                  <a:lumOff val="40000"/>
                </a:schemeClr>
              </a:gs>
              <a:gs pos="0">
                <a:srgbClr val="013A92"/>
              </a:gs>
              <a:gs pos="49000">
                <a:srgbClr val="013A92">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CF259E-E14A-4131-830E-8058CFF8FCF2}"/>
              </a:ext>
            </a:extLst>
          </p:cNvPr>
          <p:cNvSpPr/>
          <p:nvPr/>
        </p:nvSpPr>
        <p:spPr>
          <a:xfrm>
            <a:off x="0" y="6638925"/>
            <a:ext cx="12192000" cy="101171"/>
          </a:xfrm>
          <a:prstGeom prst="rect">
            <a:avLst/>
          </a:prstGeom>
          <a:gradFill flip="none" rotWithShape="1">
            <a:gsLst>
              <a:gs pos="99000">
                <a:srgbClr val="002D86"/>
              </a:gs>
              <a:gs pos="50000">
                <a:schemeClr val="accent6">
                  <a:lumMod val="97000"/>
                  <a:lumOff val="3000"/>
                </a:schemeClr>
              </a:gs>
              <a:gs pos="0">
                <a:srgbClr val="92D05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90A1D66-C901-4D4B-AB89-B00055186649}"/>
              </a:ext>
            </a:extLst>
          </p:cNvPr>
          <p:cNvSpPr txBox="1"/>
          <p:nvPr/>
        </p:nvSpPr>
        <p:spPr>
          <a:xfrm>
            <a:off x="304566" y="870440"/>
            <a:ext cx="11582868" cy="5262979"/>
          </a:xfrm>
          <a:prstGeom prst="rect">
            <a:avLst/>
          </a:prstGeom>
          <a:noFill/>
        </p:spPr>
        <p:txBody>
          <a:bodyPr wrap="square" rtlCol="0">
            <a:spAutoFit/>
          </a:bodyPr>
          <a:lstStyle/>
          <a:p>
            <a:pPr algn="just">
              <a:lnSpc>
                <a:spcPct val="100000"/>
              </a:lnSpc>
              <a:spcBef>
                <a:spcPts val="0"/>
              </a:spcBef>
            </a:pPr>
            <a:r>
              <a:rPr lang="vi-VN" sz="2400" b="1">
                <a:solidFill>
                  <a:schemeClr val="tx1"/>
                </a:solidFill>
                <a:effectLst/>
                <a:latin typeface="Bahnschrift" panose="020B0502040204020203" pitchFamily="34" charset="0"/>
                <a:ea typeface="Calibri" panose="020F0502020204030204" pitchFamily="34" charset="0"/>
              </a:rPr>
              <a:t>Các nội dung tổng quan, hiện trạng, nguyên tắc trong phát triển đô thị thông minh:</a:t>
            </a:r>
          </a:p>
          <a:p>
            <a:pPr algn="just">
              <a:lnSpc>
                <a:spcPct val="100000"/>
              </a:lnSpc>
              <a:spcBef>
                <a:spcPts val="0"/>
              </a:spcBef>
            </a:pPr>
            <a:r>
              <a:rPr lang="vi-VN" sz="2400">
                <a:solidFill>
                  <a:schemeClr val="tx1"/>
                </a:solidFill>
                <a:effectLst/>
                <a:latin typeface="Bahnschrift" panose="020B0502040204020203" pitchFamily="34" charset="0"/>
                <a:ea typeface="Calibri" panose="020F0502020204030204" pitchFamily="34" charset="0"/>
              </a:rPr>
              <a:t>- Nghiên cứu nội dung, khái niệm, vai trò Đô thị thông minh (ĐTTM), căn cứ pháp lý xây dựng kiến trúc.</a:t>
            </a:r>
          </a:p>
          <a:p>
            <a:pPr algn="just">
              <a:lnSpc>
                <a:spcPct val="100000"/>
              </a:lnSpc>
              <a:spcBef>
                <a:spcPts val="0"/>
              </a:spcBef>
            </a:pPr>
            <a:r>
              <a:rPr lang="vi-VN" sz="2400">
                <a:solidFill>
                  <a:schemeClr val="tx1"/>
                </a:solidFill>
                <a:effectLst/>
                <a:latin typeface="Bahnschrift" panose="020B0502040204020203" pitchFamily="34" charset="0"/>
                <a:ea typeface="Calibri" panose="020F0502020204030204" pitchFamily="34" charset="0"/>
              </a:rPr>
              <a:t>- Nghiên cứu mục đích và phạm vi áp dụng Kiến trúc.</a:t>
            </a:r>
          </a:p>
          <a:p>
            <a:pPr algn="just">
              <a:lnSpc>
                <a:spcPct val="100000"/>
              </a:lnSpc>
              <a:spcBef>
                <a:spcPts val="0"/>
              </a:spcBef>
            </a:pPr>
            <a:r>
              <a:rPr lang="vi-VN" sz="2400">
                <a:solidFill>
                  <a:schemeClr val="tx1"/>
                </a:solidFill>
                <a:effectLst/>
                <a:latin typeface="Bahnschrift" panose="020B0502040204020203" pitchFamily="34" charset="0"/>
                <a:ea typeface="Calibri" panose="020F0502020204030204" pitchFamily="34" charset="0"/>
              </a:rPr>
              <a:t>- Cập nhật hiện trạng phát triển ĐTTM của tỉnh;</a:t>
            </a:r>
          </a:p>
          <a:p>
            <a:pPr algn="just">
              <a:lnSpc>
                <a:spcPct val="100000"/>
              </a:lnSpc>
              <a:spcBef>
                <a:spcPts val="0"/>
              </a:spcBef>
            </a:pPr>
            <a:r>
              <a:rPr lang="vi-VN" sz="2400">
                <a:solidFill>
                  <a:schemeClr val="tx1"/>
                </a:solidFill>
                <a:effectLst/>
                <a:latin typeface="Bahnschrift" panose="020B0502040204020203" pitchFamily="34" charset="0"/>
                <a:ea typeface="Calibri" panose="020F0502020204030204" pitchFamily="34" charset="0"/>
              </a:rPr>
              <a:t>- Nghiên cứu bối cảnh xây dựng Kiến trúc ĐTTM;</a:t>
            </a:r>
          </a:p>
          <a:p>
            <a:pPr algn="just">
              <a:lnSpc>
                <a:spcPct val="100000"/>
              </a:lnSpc>
              <a:spcBef>
                <a:spcPts val="0"/>
              </a:spcBef>
            </a:pPr>
            <a:r>
              <a:rPr lang="vi-VN" sz="2400">
                <a:solidFill>
                  <a:schemeClr val="tx1"/>
                </a:solidFill>
                <a:effectLst/>
                <a:latin typeface="Bahnschrift" panose="020B0502040204020203" pitchFamily="34" charset="0"/>
                <a:ea typeface="Calibri" panose="020F0502020204030204" pitchFamily="34" charset="0"/>
              </a:rPr>
              <a:t>- Cập nhật định hướng xây dựng Kiến trúc Đô thị thông minh của Tỉnh (chiến lược phát triển kinh tế- xã hội, tầm nhìn, định hướng chiến lược phát triển ĐTTM trong phát triển kinh tế - xã hội của tỉnh, các nguyên tắc xây dựng Kiến trúc ĐTTM của tỉnh);</a:t>
            </a:r>
          </a:p>
          <a:p>
            <a:pPr algn="just">
              <a:lnSpc>
                <a:spcPct val="100000"/>
              </a:lnSpc>
              <a:spcBef>
                <a:spcPts val="0"/>
              </a:spcBef>
            </a:pPr>
            <a:r>
              <a:rPr lang="vi-VN" sz="2400">
                <a:solidFill>
                  <a:schemeClr val="tx1"/>
                </a:solidFill>
                <a:effectLst/>
                <a:latin typeface="Bahnschrift" panose="020B0502040204020203" pitchFamily="34" charset="0"/>
                <a:ea typeface="Calibri" panose="020F0502020204030204" pitchFamily="34" charset="0"/>
              </a:rPr>
              <a:t> - Nghiên cứu xây dựng nguyên tắc chung trong xây dựng đô thị thông minh của tỉnh phù hợp với định hướng phát triển ĐTTM của Chính phủ. Xây dựng phạm vi áp dụng.</a:t>
            </a:r>
          </a:p>
          <a:p>
            <a:pPr algn="just">
              <a:lnSpc>
                <a:spcPct val="100000"/>
              </a:lnSpc>
              <a:spcBef>
                <a:spcPts val="0"/>
              </a:spcBef>
            </a:pPr>
            <a:r>
              <a:rPr lang="vi-VN" sz="2400">
                <a:solidFill>
                  <a:schemeClr val="tx1"/>
                </a:solidFill>
                <a:effectLst/>
                <a:latin typeface="Bahnschrift" panose="020B0502040204020203" pitchFamily="34" charset="0"/>
                <a:ea typeface="Calibri" panose="020F0502020204030204" pitchFamily="34" charset="0"/>
              </a:rPr>
              <a:t>- Các tiêu chuẩn CNTT áp dụng cho Kiến trúc</a:t>
            </a:r>
          </a:p>
        </p:txBody>
      </p:sp>
      <p:sp>
        <p:nvSpPr>
          <p:cNvPr id="8" name="Title 3">
            <a:extLst>
              <a:ext uri="{FF2B5EF4-FFF2-40B4-BE49-F238E27FC236}">
                <a16:creationId xmlns:a16="http://schemas.microsoft.com/office/drawing/2014/main" id="{FC92DF25-E50C-4037-9654-F93CED1A7CC8}"/>
              </a:ext>
            </a:extLst>
          </p:cNvPr>
          <p:cNvSpPr txBox="1">
            <a:spLocks/>
          </p:cNvSpPr>
          <p:nvPr/>
        </p:nvSpPr>
        <p:spPr>
          <a:xfrm>
            <a:off x="304566" y="-26413"/>
            <a:ext cx="7767718" cy="580412"/>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0000" b="1">
                <a:solidFill>
                  <a:schemeClr val="bg1">
                    <a:lumMod val="95000"/>
                  </a:schemeClr>
                </a:solidFill>
                <a:latin typeface="Bahnschrift" panose="020B0502040204020203" pitchFamily="34" charset="0"/>
              </a:rPr>
              <a:t>NỘI DUNG KIẾN TRÚC</a:t>
            </a:r>
            <a:br>
              <a:rPr lang="vi-VN" sz="10000" b="1">
                <a:solidFill>
                  <a:schemeClr val="bg1">
                    <a:lumMod val="95000"/>
                  </a:schemeClr>
                </a:solidFill>
                <a:latin typeface="Bahnschrift" panose="020B0502040204020203" pitchFamily="34" charset="0"/>
              </a:rPr>
            </a:br>
            <a:r>
              <a:rPr lang="vi-VN" sz="2600" b="1">
                <a:latin typeface="Bahnschrift" panose="020B0502040204020203" pitchFamily="34" charset="0"/>
              </a:rPr>
              <a:t> </a:t>
            </a:r>
            <a:br>
              <a:rPr lang="vi-VN" sz="2500" b="1">
                <a:latin typeface="Bahnschrift" panose="020B0502040204020203" pitchFamily="34" charset="0"/>
              </a:rPr>
            </a:br>
            <a:br>
              <a:rPr lang="vi-VN" sz="2500" b="1">
                <a:latin typeface="Bahnschrift" panose="020B0502040204020203" pitchFamily="34" charset="0"/>
              </a:rPr>
            </a:br>
            <a:endParaRPr lang="en-US" sz="2500" b="1" dirty="0">
              <a:latin typeface="Bahnschrift" panose="020B0502040204020203" pitchFamily="34" charset="0"/>
            </a:endParaRPr>
          </a:p>
        </p:txBody>
      </p:sp>
      <p:sp>
        <p:nvSpPr>
          <p:cNvPr id="9" name="Rectangle 8">
            <a:extLst>
              <a:ext uri="{FF2B5EF4-FFF2-40B4-BE49-F238E27FC236}">
                <a16:creationId xmlns:a16="http://schemas.microsoft.com/office/drawing/2014/main" id="{B8F2C88A-7211-4F9C-953D-8FCD659ECEB5}"/>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905201"/>
      </p:ext>
    </p:extLst>
  </p:cSld>
  <p:clrMapOvr>
    <a:masterClrMapping/>
  </p:clrMapOvr>
  <p:transition spd="med">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7BB01B3-0D9C-47AF-960C-39BD2DE0DFAD}"/>
              </a:ext>
            </a:extLst>
          </p:cNvPr>
          <p:cNvSpPr/>
          <p:nvPr/>
        </p:nvSpPr>
        <p:spPr>
          <a:xfrm>
            <a:off x="0" y="0"/>
            <a:ext cx="12192000" cy="689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409831-3312-42AC-8AE4-1B2681F713E0}"/>
              </a:ext>
            </a:extLst>
          </p:cNvPr>
          <p:cNvSpPr/>
          <p:nvPr/>
        </p:nvSpPr>
        <p:spPr>
          <a:xfrm>
            <a:off x="-1" y="0"/>
            <a:ext cx="12191999" cy="553998"/>
          </a:xfrm>
          <a:prstGeom prst="rect">
            <a:avLst/>
          </a:prstGeom>
          <a:gradFill>
            <a:gsLst>
              <a:gs pos="100000">
                <a:schemeClr val="accent1">
                  <a:lumMod val="60000"/>
                  <a:lumOff val="40000"/>
                </a:schemeClr>
              </a:gs>
              <a:gs pos="0">
                <a:srgbClr val="013A92"/>
              </a:gs>
              <a:gs pos="49000">
                <a:srgbClr val="013A92">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CF259E-E14A-4131-830E-8058CFF8FCF2}"/>
              </a:ext>
            </a:extLst>
          </p:cNvPr>
          <p:cNvSpPr/>
          <p:nvPr/>
        </p:nvSpPr>
        <p:spPr>
          <a:xfrm>
            <a:off x="0" y="6638925"/>
            <a:ext cx="12192000" cy="101171"/>
          </a:xfrm>
          <a:prstGeom prst="rect">
            <a:avLst/>
          </a:prstGeom>
          <a:gradFill flip="none" rotWithShape="1">
            <a:gsLst>
              <a:gs pos="99000">
                <a:srgbClr val="002D86"/>
              </a:gs>
              <a:gs pos="50000">
                <a:schemeClr val="accent6">
                  <a:lumMod val="97000"/>
                  <a:lumOff val="3000"/>
                </a:schemeClr>
              </a:gs>
              <a:gs pos="0">
                <a:srgbClr val="92D05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90A1D66-C901-4D4B-AB89-B00055186649}"/>
              </a:ext>
            </a:extLst>
          </p:cNvPr>
          <p:cNvSpPr txBox="1"/>
          <p:nvPr/>
        </p:nvSpPr>
        <p:spPr>
          <a:xfrm>
            <a:off x="304566" y="870440"/>
            <a:ext cx="11582868" cy="5324535"/>
          </a:xfrm>
          <a:prstGeom prst="rect">
            <a:avLst/>
          </a:prstGeom>
          <a:noFill/>
        </p:spPr>
        <p:txBody>
          <a:bodyPr wrap="square" rtlCol="0">
            <a:spAutoFit/>
          </a:bodyPr>
          <a:lstStyle/>
          <a:p>
            <a:pPr algn="just">
              <a:lnSpc>
                <a:spcPct val="100000"/>
              </a:lnSpc>
              <a:spcBef>
                <a:spcPts val="0"/>
              </a:spcBef>
            </a:pPr>
            <a:r>
              <a:rPr lang="vi-VN" sz="1700" b="1">
                <a:solidFill>
                  <a:schemeClr val="tx1"/>
                </a:solidFill>
                <a:effectLst/>
                <a:latin typeface="Bahnschrift" panose="020B0502040204020203" pitchFamily="34" charset="0"/>
                <a:ea typeface="Calibri" panose="020F0502020204030204" pitchFamily="34" charset="0"/>
              </a:rPr>
              <a:t>Khung tham chiếu ICT phát triển đô thị thông minh, gồm các nội dung:</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Xây dựng Kiến trúc tổng thể Khung tham chiếu ICT phát triển đô thị thông minh;</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Xây dựng nội dung các đối tượng tham gia sử dụng dịch vụ, ứng dụng của ĐTTM;</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Xây dựng các thành phần, chức năng của các ứng dụng thông minh từ các lĩnh vực khác nhau đặc thù của tỉnh như (giao thông thông minh, giáo dục thông minh, y tế thông minh, v.v);</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Sơ đồ tổng thể mối quan hệ giữa kiến trúc ICT phát triển đô thị thông minh và kiến trúc CQĐT;</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Sơ đồ kết nối trong đô thị thông minh;</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Xây dựng kiến trúc thành phần hỗ trợ dịch vụ và kiến trúc dữ liệu bao gồm (tích hợp dịch vụ, tích hợp dữ liệu, nguồn dữ liệu);</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Xây dựng kiến trúc thành phần điện toán và lưu trữ các phần mềm nền tảng gồm tài nguyên phần mềm, tài nguyên điện toán và tài nguyên lưu trữ;</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Xây dựng kiến trúc mạng kết nối bao gồm Internet, mạng điện thoại, mạng truyền hình cáp và sự hội tụ của chúng;</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Xây dựng kiến trúc thành phần thu thập dữ liệu bao gồm các nội dung (thu thập dữ liệu từ các cảm biến; thu thập dữ liệu từ thiết bị kích hoạt; thu thập dữ liệu con người);</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Xây dựng kiến trúc hệ thống bảo mật bao gồm các yêu cầu về nội dung bảo mật đối với đô thị thông minh;</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Xây dựng kế hoạch tổng thể đối với các dịch vụ bảo trì và hoạt động;</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Xây kiến trúc định vị, định danh (cung cấp các dịch vụ về định danh cho tất cả các lớp trong Khung tham chiếu; Hệ thống định vị bảo đảm rằng tất cả các hệ thống khác có chung một ý tưởng về vị trí không gian của các vật thể);</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Tầng dịch vụ/ứng dụng đối với các lĩnh vực ưu tiên;</a:t>
            </a:r>
          </a:p>
          <a:p>
            <a:pPr algn="just">
              <a:lnSpc>
                <a:spcPct val="100000"/>
              </a:lnSpc>
              <a:spcBef>
                <a:spcPts val="0"/>
              </a:spcBef>
            </a:pPr>
            <a:r>
              <a:rPr lang="vi-VN" sz="1700">
                <a:solidFill>
                  <a:schemeClr val="tx1"/>
                </a:solidFill>
                <a:effectLst/>
                <a:latin typeface="Bahnschrift" panose="020B0502040204020203" pitchFamily="34" charset="0"/>
                <a:ea typeface="Calibri" panose="020F0502020204030204" pitchFamily="34" charset="0"/>
              </a:rPr>
              <a:t>- Xây dựng nội dung kiến trúc Trung tâm xử lý điều hành thông tin tập trung, đa nhiệm.</a:t>
            </a:r>
          </a:p>
        </p:txBody>
      </p:sp>
      <p:sp>
        <p:nvSpPr>
          <p:cNvPr id="8" name="Title 3">
            <a:extLst>
              <a:ext uri="{FF2B5EF4-FFF2-40B4-BE49-F238E27FC236}">
                <a16:creationId xmlns:a16="http://schemas.microsoft.com/office/drawing/2014/main" id="{FC92DF25-E50C-4037-9654-F93CED1A7CC8}"/>
              </a:ext>
            </a:extLst>
          </p:cNvPr>
          <p:cNvSpPr txBox="1">
            <a:spLocks/>
          </p:cNvSpPr>
          <p:nvPr/>
        </p:nvSpPr>
        <p:spPr>
          <a:xfrm>
            <a:off x="304566" y="-26413"/>
            <a:ext cx="7767718" cy="580412"/>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0000" b="1">
                <a:solidFill>
                  <a:schemeClr val="bg1">
                    <a:lumMod val="95000"/>
                  </a:schemeClr>
                </a:solidFill>
                <a:latin typeface="Bahnschrift" panose="020B0502040204020203" pitchFamily="34" charset="0"/>
              </a:rPr>
              <a:t>NỘI DUNG KIẾN TRÚC</a:t>
            </a:r>
            <a:br>
              <a:rPr lang="vi-VN" sz="10000" b="1">
                <a:solidFill>
                  <a:schemeClr val="bg1">
                    <a:lumMod val="95000"/>
                  </a:schemeClr>
                </a:solidFill>
                <a:latin typeface="Bahnschrift" panose="020B0502040204020203" pitchFamily="34" charset="0"/>
              </a:rPr>
            </a:br>
            <a:r>
              <a:rPr lang="vi-VN" sz="2600" b="1">
                <a:latin typeface="Bahnschrift" panose="020B0502040204020203" pitchFamily="34" charset="0"/>
              </a:rPr>
              <a:t> </a:t>
            </a:r>
            <a:br>
              <a:rPr lang="vi-VN" sz="2500" b="1">
                <a:latin typeface="Bahnschrift" panose="020B0502040204020203" pitchFamily="34" charset="0"/>
              </a:rPr>
            </a:br>
            <a:br>
              <a:rPr lang="vi-VN" sz="2500" b="1">
                <a:latin typeface="Bahnschrift" panose="020B0502040204020203" pitchFamily="34" charset="0"/>
              </a:rPr>
            </a:br>
            <a:endParaRPr lang="en-US" sz="2500" b="1" dirty="0">
              <a:latin typeface="Bahnschrift" panose="020B0502040204020203" pitchFamily="34" charset="0"/>
            </a:endParaRPr>
          </a:p>
        </p:txBody>
      </p:sp>
      <p:sp>
        <p:nvSpPr>
          <p:cNvPr id="9" name="Rectangle 8">
            <a:extLst>
              <a:ext uri="{FF2B5EF4-FFF2-40B4-BE49-F238E27FC236}">
                <a16:creationId xmlns:a16="http://schemas.microsoft.com/office/drawing/2014/main" id="{B8F2C88A-7211-4F9C-953D-8FCD659ECEB5}"/>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2594182"/>
      </p:ext>
    </p:extLst>
  </p:cSld>
  <p:clrMapOvr>
    <a:masterClrMapping/>
  </p:clrMapOvr>
  <p:transition spd="med">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5D161714-701A-469C-9E58-4B75980A9F38}"/>
              </a:ext>
            </a:extLst>
          </p:cNvPr>
          <p:cNvSpPr/>
          <p:nvPr/>
        </p:nvSpPr>
        <p:spPr>
          <a:xfrm>
            <a:off x="0" y="0"/>
            <a:ext cx="12192000" cy="6896999"/>
          </a:xfrm>
          <a:prstGeom prst="rect">
            <a:avLst/>
          </a:prstGeom>
          <a:solidFill>
            <a:srgbClr val="013A92">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3D7D773-2BA6-464D-AEC2-F54C604D39B4}"/>
              </a:ext>
            </a:extLst>
          </p:cNvPr>
          <p:cNvPicPr>
            <a:picLocks noChangeAspect="1"/>
          </p:cNvPicPr>
          <p:nvPr/>
        </p:nvPicPr>
        <p:blipFill rotWithShape="1">
          <a:blip r:embed="rId3">
            <a:extLst>
              <a:ext uri="{28A0092B-C50C-407E-A947-70E740481C1C}">
                <a14:useLocalDpi xmlns:a14="http://schemas.microsoft.com/office/drawing/2010/main" val="0"/>
              </a:ext>
            </a:extLst>
          </a:blip>
          <a:srcRect l="7135" t="456" b="7913"/>
          <a:stretch/>
        </p:blipFill>
        <p:spPr>
          <a:xfrm>
            <a:off x="238473" y="419750"/>
            <a:ext cx="6103641" cy="6018500"/>
          </a:xfrm>
          <a:prstGeom prst="rect">
            <a:avLst/>
          </a:prstGeom>
        </p:spPr>
      </p:pic>
      <p:sp>
        <p:nvSpPr>
          <p:cNvPr id="42" name="Round Same Side Corner Rectangle 3">
            <a:extLst>
              <a:ext uri="{FF2B5EF4-FFF2-40B4-BE49-F238E27FC236}">
                <a16:creationId xmlns:a16="http://schemas.microsoft.com/office/drawing/2014/main" id="{3A6C9830-2FBB-4DA0-8217-D903D5756C6B}"/>
              </a:ext>
            </a:extLst>
          </p:cNvPr>
          <p:cNvSpPr/>
          <p:nvPr/>
        </p:nvSpPr>
        <p:spPr>
          <a:xfrm rot="16200000">
            <a:off x="6636687" y="1774826"/>
            <a:ext cx="498334" cy="5528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7C2E6AE9-CFF9-427E-AFF4-DE78FACC8879}"/>
              </a:ext>
            </a:extLst>
          </p:cNvPr>
          <p:cNvSpPr txBox="1"/>
          <p:nvPr/>
        </p:nvSpPr>
        <p:spPr>
          <a:xfrm>
            <a:off x="6758414" y="1856271"/>
            <a:ext cx="388247" cy="369332"/>
          </a:xfrm>
          <a:prstGeom prst="rect">
            <a:avLst/>
          </a:prstGeom>
          <a:noFill/>
        </p:spPr>
        <p:txBody>
          <a:bodyPr wrap="none" rtlCol="0">
            <a:spAutoFit/>
          </a:bodyPr>
          <a:lstStyle/>
          <a:p>
            <a:pPr algn="r"/>
            <a:r>
              <a:rPr lang="vi-VN" dirty="0">
                <a:latin typeface="Bahnschrift" panose="020B0502040204020203" pitchFamily="34" charset="0"/>
                <a:cs typeface="Arial" panose="020B0604020202020204" pitchFamily="34" charset="0"/>
              </a:rPr>
              <a:t>01</a:t>
            </a:r>
            <a:endParaRPr lang="en-US" dirty="0">
              <a:latin typeface="Bahnschrift" panose="020B0502040204020203" pitchFamily="34" charset="0"/>
              <a:cs typeface="Arial" panose="020B0604020202020204" pitchFamily="34" charset="0"/>
            </a:endParaRPr>
          </a:p>
        </p:txBody>
      </p:sp>
      <p:sp>
        <p:nvSpPr>
          <p:cNvPr id="74" name="Title 3">
            <a:extLst>
              <a:ext uri="{FF2B5EF4-FFF2-40B4-BE49-F238E27FC236}">
                <a16:creationId xmlns:a16="http://schemas.microsoft.com/office/drawing/2014/main" id="{79A24D05-167F-4123-AAEF-A4D371714964}"/>
              </a:ext>
            </a:extLst>
          </p:cNvPr>
          <p:cNvSpPr txBox="1">
            <a:spLocks/>
          </p:cNvSpPr>
          <p:nvPr/>
        </p:nvSpPr>
        <p:spPr>
          <a:xfrm>
            <a:off x="7678307" y="802830"/>
            <a:ext cx="3294033" cy="71906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pPr>
            <a:r>
              <a:rPr lang="en-US" sz="2400" b="1">
                <a:solidFill>
                  <a:schemeClr val="bg1"/>
                </a:solidFill>
                <a:latin typeface="Bahnschrift" panose="020B0502040204020203" pitchFamily="34" charset="0"/>
              </a:rPr>
              <a:t>NỘI DUNG</a:t>
            </a:r>
            <a:endParaRPr lang="vi-VN" sz="3000" b="1" dirty="0">
              <a:solidFill>
                <a:schemeClr val="bg1"/>
              </a:solidFill>
              <a:latin typeface="Bahnschrift" panose="020B0502040204020203" pitchFamily="34" charset="0"/>
            </a:endParaRPr>
          </a:p>
        </p:txBody>
      </p:sp>
      <p:sp>
        <p:nvSpPr>
          <p:cNvPr id="96" name="Rectangle 95">
            <a:extLst>
              <a:ext uri="{FF2B5EF4-FFF2-40B4-BE49-F238E27FC236}">
                <a16:creationId xmlns:a16="http://schemas.microsoft.com/office/drawing/2014/main" id="{E39D907B-0F23-4946-89DC-E1F353E183DE}"/>
              </a:ext>
            </a:extLst>
          </p:cNvPr>
          <p:cNvSpPr/>
          <p:nvPr/>
        </p:nvSpPr>
        <p:spPr>
          <a:xfrm>
            <a:off x="7232937" y="4416032"/>
            <a:ext cx="4645146" cy="498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97" name="Rectangle 96">
            <a:extLst>
              <a:ext uri="{FF2B5EF4-FFF2-40B4-BE49-F238E27FC236}">
                <a16:creationId xmlns:a16="http://schemas.microsoft.com/office/drawing/2014/main" id="{A3077D27-4A6A-4155-BF67-57C7B1D73C4F}"/>
              </a:ext>
            </a:extLst>
          </p:cNvPr>
          <p:cNvSpPr/>
          <p:nvPr/>
        </p:nvSpPr>
        <p:spPr>
          <a:xfrm>
            <a:off x="7236189" y="3750914"/>
            <a:ext cx="4635986" cy="498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98" name="Rectangle 97">
            <a:extLst>
              <a:ext uri="{FF2B5EF4-FFF2-40B4-BE49-F238E27FC236}">
                <a16:creationId xmlns:a16="http://schemas.microsoft.com/office/drawing/2014/main" id="{14D802F9-2277-4020-BDAA-C41CC2C80EBD}"/>
              </a:ext>
            </a:extLst>
          </p:cNvPr>
          <p:cNvSpPr/>
          <p:nvPr/>
        </p:nvSpPr>
        <p:spPr>
          <a:xfrm>
            <a:off x="7242098" y="3085796"/>
            <a:ext cx="4635986" cy="498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Times New Roman" panose="02020603050405020304" pitchFamily="18" charset="0"/>
              <a:cs typeface="Times New Roman" panose="02020603050405020304" pitchFamily="18" charset="0"/>
            </a:endParaRPr>
          </a:p>
        </p:txBody>
      </p:sp>
      <p:sp>
        <p:nvSpPr>
          <p:cNvPr id="99" name="Rectangle 98">
            <a:extLst>
              <a:ext uri="{FF2B5EF4-FFF2-40B4-BE49-F238E27FC236}">
                <a16:creationId xmlns:a16="http://schemas.microsoft.com/office/drawing/2014/main" id="{C8448C45-DBF9-4D8C-ADC0-241636CCAA20}"/>
              </a:ext>
            </a:extLst>
          </p:cNvPr>
          <p:cNvSpPr/>
          <p:nvPr/>
        </p:nvSpPr>
        <p:spPr>
          <a:xfrm>
            <a:off x="7242097" y="2441692"/>
            <a:ext cx="4635986" cy="498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00" name="Rectangle 99">
            <a:extLst>
              <a:ext uri="{FF2B5EF4-FFF2-40B4-BE49-F238E27FC236}">
                <a16:creationId xmlns:a16="http://schemas.microsoft.com/office/drawing/2014/main" id="{BBEE5341-7250-4489-8E13-DBAC6D9EC5F6}"/>
              </a:ext>
            </a:extLst>
          </p:cNvPr>
          <p:cNvSpPr/>
          <p:nvPr/>
        </p:nvSpPr>
        <p:spPr>
          <a:xfrm>
            <a:off x="7235473" y="1804023"/>
            <a:ext cx="4635986" cy="498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E180972-3634-4747-B432-25E3EA200482}"/>
              </a:ext>
            </a:extLst>
          </p:cNvPr>
          <p:cNvSpPr txBox="1"/>
          <p:nvPr/>
        </p:nvSpPr>
        <p:spPr>
          <a:xfrm>
            <a:off x="7369523" y="1875612"/>
            <a:ext cx="2847254" cy="369332"/>
          </a:xfrm>
          <a:prstGeom prst="rect">
            <a:avLst/>
          </a:prstGeom>
          <a:noFill/>
        </p:spPr>
        <p:txBody>
          <a:bodyPr wrap="none" rtlCol="0">
            <a:spAutoFit/>
          </a:bodyPr>
          <a:lstStyle/>
          <a:p>
            <a:r>
              <a:rPr lang="en-US">
                <a:latin typeface="Bahnschrift" panose="020B0502040204020203" pitchFamily="34" charset="0"/>
                <a:cs typeface="Arial" panose="020B0604020202020204" pitchFamily="34" charset="0"/>
              </a:rPr>
              <a:t>Khái niệm, </a:t>
            </a:r>
            <a:r>
              <a:rPr lang="vi-VN">
                <a:latin typeface="Bahnschrift" panose="020B0502040204020203" pitchFamily="34" charset="0"/>
                <a:cs typeface="Arial" panose="020B0604020202020204" pitchFamily="34" charset="0"/>
              </a:rPr>
              <a:t>Căn </a:t>
            </a:r>
            <a:r>
              <a:rPr lang="vi-VN" dirty="0">
                <a:latin typeface="Bahnschrift" panose="020B0502040204020203" pitchFamily="34" charset="0"/>
                <a:cs typeface="Arial" panose="020B0604020202020204" pitchFamily="34" charset="0"/>
              </a:rPr>
              <a:t>cứ pháp lý</a:t>
            </a:r>
            <a:endParaRPr lang="en-US" dirty="0">
              <a:latin typeface="Bahnschrift" panose="020B0502040204020203" pitchFamily="34" charset="0"/>
              <a:cs typeface="Arial" panose="020B0604020202020204" pitchFamily="34" charset="0"/>
            </a:endParaRPr>
          </a:p>
        </p:txBody>
      </p:sp>
      <p:sp>
        <p:nvSpPr>
          <p:cNvPr id="62" name="TextBox 61">
            <a:extLst>
              <a:ext uri="{FF2B5EF4-FFF2-40B4-BE49-F238E27FC236}">
                <a16:creationId xmlns:a16="http://schemas.microsoft.com/office/drawing/2014/main" id="{428A02B4-1027-457F-A764-9181E958DE69}"/>
              </a:ext>
            </a:extLst>
          </p:cNvPr>
          <p:cNvSpPr txBox="1"/>
          <p:nvPr/>
        </p:nvSpPr>
        <p:spPr>
          <a:xfrm>
            <a:off x="7394284" y="2480993"/>
            <a:ext cx="4286334" cy="369332"/>
          </a:xfrm>
          <a:prstGeom prst="rect">
            <a:avLst/>
          </a:prstGeom>
          <a:noFill/>
        </p:spPr>
        <p:txBody>
          <a:bodyPr wrap="square" rtlCol="0">
            <a:spAutoFit/>
          </a:bodyPr>
          <a:lstStyle/>
          <a:p>
            <a:r>
              <a:rPr lang="en-US">
                <a:latin typeface="Bahnschrift" panose="020B0502040204020203" pitchFamily="34" charset="0"/>
                <a:cs typeface="Arial" panose="020B0604020202020204" pitchFamily="34" charset="0"/>
              </a:rPr>
              <a:t>Mục đích, nguyên tắc</a:t>
            </a:r>
            <a:endParaRPr lang="en-US" dirty="0">
              <a:latin typeface="Bahnschrift" panose="020B0502040204020203" pitchFamily="34" charset="0"/>
              <a:cs typeface="Arial" panose="020B0604020202020204" pitchFamily="34" charset="0"/>
            </a:endParaRPr>
          </a:p>
        </p:txBody>
      </p:sp>
      <p:sp>
        <p:nvSpPr>
          <p:cNvPr id="63" name="TextBox 62">
            <a:extLst>
              <a:ext uri="{FF2B5EF4-FFF2-40B4-BE49-F238E27FC236}">
                <a16:creationId xmlns:a16="http://schemas.microsoft.com/office/drawing/2014/main" id="{1161B0BF-B970-4220-BB7E-FE4089A044E0}"/>
              </a:ext>
            </a:extLst>
          </p:cNvPr>
          <p:cNvSpPr txBox="1"/>
          <p:nvPr/>
        </p:nvSpPr>
        <p:spPr>
          <a:xfrm>
            <a:off x="7338908" y="2994203"/>
            <a:ext cx="4539175" cy="646331"/>
          </a:xfrm>
          <a:prstGeom prst="rect">
            <a:avLst/>
          </a:prstGeom>
          <a:noFill/>
        </p:spPr>
        <p:txBody>
          <a:bodyPr wrap="square" rtlCol="0">
            <a:spAutoFit/>
          </a:bodyPr>
          <a:lstStyle/>
          <a:p>
            <a:r>
              <a:rPr lang="en-US">
                <a:latin typeface="Bahnschrift" panose="020B0502040204020203" pitchFamily="34" charset="0"/>
                <a:cs typeface="Arial" panose="020B0604020202020204" pitchFamily="34" charset="0"/>
              </a:rPr>
              <a:t>Khung kiến trúc ICT phát triển đô thị thông minh</a:t>
            </a:r>
          </a:p>
        </p:txBody>
      </p:sp>
      <p:sp>
        <p:nvSpPr>
          <p:cNvPr id="49" name="TextBox 48">
            <a:extLst>
              <a:ext uri="{FF2B5EF4-FFF2-40B4-BE49-F238E27FC236}">
                <a16:creationId xmlns:a16="http://schemas.microsoft.com/office/drawing/2014/main" id="{ABD82A06-832C-44B2-A95A-7CBF1F75E39B}"/>
              </a:ext>
            </a:extLst>
          </p:cNvPr>
          <p:cNvSpPr txBox="1"/>
          <p:nvPr/>
        </p:nvSpPr>
        <p:spPr>
          <a:xfrm>
            <a:off x="7317541" y="3686308"/>
            <a:ext cx="4635986" cy="646331"/>
          </a:xfrm>
          <a:prstGeom prst="rect">
            <a:avLst/>
          </a:prstGeom>
          <a:noFill/>
        </p:spPr>
        <p:txBody>
          <a:bodyPr wrap="square" rtlCol="0">
            <a:spAutoFit/>
          </a:bodyPr>
          <a:lstStyle/>
          <a:p>
            <a:r>
              <a:rPr lang="en-US">
                <a:latin typeface="Bahnschrift" panose="020B0502040204020203" pitchFamily="34" charset="0"/>
                <a:cs typeface="Arial" panose="020B0604020202020204" pitchFamily="34" charset="0"/>
              </a:rPr>
              <a:t>Một số ứng dụng đô thị thông minh điển hình</a:t>
            </a:r>
          </a:p>
        </p:txBody>
      </p:sp>
      <p:sp>
        <p:nvSpPr>
          <p:cNvPr id="101" name="TextBox 100">
            <a:extLst>
              <a:ext uri="{FF2B5EF4-FFF2-40B4-BE49-F238E27FC236}">
                <a16:creationId xmlns:a16="http://schemas.microsoft.com/office/drawing/2014/main" id="{75093629-3BB5-4EB4-AED6-90BDEA9F2E1F}"/>
              </a:ext>
            </a:extLst>
          </p:cNvPr>
          <p:cNvSpPr txBox="1"/>
          <p:nvPr/>
        </p:nvSpPr>
        <p:spPr>
          <a:xfrm>
            <a:off x="7308425" y="4467149"/>
            <a:ext cx="2071401" cy="369332"/>
          </a:xfrm>
          <a:prstGeom prst="rect">
            <a:avLst/>
          </a:prstGeom>
          <a:noFill/>
        </p:spPr>
        <p:txBody>
          <a:bodyPr wrap="none" rtlCol="0">
            <a:spAutoFit/>
          </a:bodyPr>
          <a:lstStyle/>
          <a:p>
            <a:r>
              <a:rPr lang="en-US">
                <a:latin typeface="Bahnschrift" panose="020B0502040204020203" pitchFamily="34" charset="0"/>
                <a:cs typeface="Arial" panose="020B0604020202020204" pitchFamily="34" charset="0"/>
              </a:rPr>
              <a:t>Nội dung kiến trúc</a:t>
            </a:r>
            <a:endParaRPr lang="en-US" dirty="0">
              <a:latin typeface="Bahnschrift" panose="020B0502040204020203" pitchFamily="34" charset="0"/>
              <a:cs typeface="Arial" panose="020B0604020202020204" pitchFamily="34" charset="0"/>
            </a:endParaRPr>
          </a:p>
        </p:txBody>
      </p:sp>
      <p:sp>
        <p:nvSpPr>
          <p:cNvPr id="103" name="Round Same Side Corner Rectangle 3">
            <a:extLst>
              <a:ext uri="{FF2B5EF4-FFF2-40B4-BE49-F238E27FC236}">
                <a16:creationId xmlns:a16="http://schemas.microsoft.com/office/drawing/2014/main" id="{5C4D5C6B-1249-4C73-B0DF-F93A890DB8AF}"/>
              </a:ext>
            </a:extLst>
          </p:cNvPr>
          <p:cNvSpPr/>
          <p:nvPr/>
        </p:nvSpPr>
        <p:spPr>
          <a:xfrm rot="16200000">
            <a:off x="6643311" y="2414649"/>
            <a:ext cx="498334" cy="5528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Times New Roman" panose="02020603050405020304" pitchFamily="18" charset="0"/>
              <a:cs typeface="Times New Roman" panose="02020603050405020304" pitchFamily="18" charset="0"/>
            </a:endParaRPr>
          </a:p>
        </p:txBody>
      </p:sp>
      <p:sp>
        <p:nvSpPr>
          <p:cNvPr id="104" name="TextBox 103">
            <a:extLst>
              <a:ext uri="{FF2B5EF4-FFF2-40B4-BE49-F238E27FC236}">
                <a16:creationId xmlns:a16="http://schemas.microsoft.com/office/drawing/2014/main" id="{46DB44F2-DE7E-441A-ADBE-37B77B9EC68F}"/>
              </a:ext>
            </a:extLst>
          </p:cNvPr>
          <p:cNvSpPr txBox="1"/>
          <p:nvPr/>
        </p:nvSpPr>
        <p:spPr>
          <a:xfrm>
            <a:off x="6723359" y="2496094"/>
            <a:ext cx="429926" cy="369332"/>
          </a:xfrm>
          <a:prstGeom prst="rect">
            <a:avLst/>
          </a:prstGeom>
          <a:noFill/>
        </p:spPr>
        <p:txBody>
          <a:bodyPr wrap="none" rtlCol="0">
            <a:spAutoFit/>
          </a:bodyPr>
          <a:lstStyle/>
          <a:p>
            <a:pPr algn="r"/>
            <a:r>
              <a:rPr lang="vi-VN" dirty="0">
                <a:latin typeface="Bahnschrift" panose="020B0502040204020203" pitchFamily="34" charset="0"/>
                <a:cs typeface="Arial" panose="020B0604020202020204" pitchFamily="34" charset="0"/>
              </a:rPr>
              <a:t>02</a:t>
            </a:r>
            <a:endParaRPr lang="en-US" dirty="0">
              <a:latin typeface="Bahnschrift" panose="020B0502040204020203" pitchFamily="34" charset="0"/>
              <a:cs typeface="Arial" panose="020B0604020202020204" pitchFamily="34" charset="0"/>
            </a:endParaRPr>
          </a:p>
        </p:txBody>
      </p:sp>
      <p:sp>
        <p:nvSpPr>
          <p:cNvPr id="105" name="Round Same Side Corner Rectangle 3">
            <a:extLst>
              <a:ext uri="{FF2B5EF4-FFF2-40B4-BE49-F238E27FC236}">
                <a16:creationId xmlns:a16="http://schemas.microsoft.com/office/drawing/2014/main" id="{37D7D1BA-74C7-4D7A-9D15-CE360931A820}"/>
              </a:ext>
            </a:extLst>
          </p:cNvPr>
          <p:cNvSpPr/>
          <p:nvPr/>
        </p:nvSpPr>
        <p:spPr>
          <a:xfrm rot="16200000">
            <a:off x="6643311" y="3061126"/>
            <a:ext cx="498334" cy="5528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Times New Roman" panose="02020603050405020304" pitchFamily="18" charset="0"/>
              <a:cs typeface="Times New Roman" panose="02020603050405020304" pitchFamily="18" charset="0"/>
            </a:endParaRPr>
          </a:p>
        </p:txBody>
      </p:sp>
      <p:sp>
        <p:nvSpPr>
          <p:cNvPr id="106" name="TextBox 105">
            <a:extLst>
              <a:ext uri="{FF2B5EF4-FFF2-40B4-BE49-F238E27FC236}">
                <a16:creationId xmlns:a16="http://schemas.microsoft.com/office/drawing/2014/main" id="{9AA9EE5E-E9CA-46D2-8F15-F59555026318}"/>
              </a:ext>
            </a:extLst>
          </p:cNvPr>
          <p:cNvSpPr txBox="1"/>
          <p:nvPr/>
        </p:nvSpPr>
        <p:spPr>
          <a:xfrm>
            <a:off x="6720153" y="3142571"/>
            <a:ext cx="433132" cy="369332"/>
          </a:xfrm>
          <a:prstGeom prst="rect">
            <a:avLst/>
          </a:prstGeom>
          <a:noFill/>
        </p:spPr>
        <p:txBody>
          <a:bodyPr wrap="none" rtlCol="0">
            <a:spAutoFit/>
          </a:bodyPr>
          <a:lstStyle/>
          <a:p>
            <a:pPr algn="r"/>
            <a:r>
              <a:rPr lang="vi-VN" dirty="0">
                <a:latin typeface="Bahnschrift" panose="020B0502040204020203" pitchFamily="34" charset="0"/>
                <a:cs typeface="Arial" panose="020B0604020202020204" pitchFamily="34" charset="0"/>
              </a:rPr>
              <a:t>03</a:t>
            </a:r>
            <a:endParaRPr lang="en-US" dirty="0">
              <a:latin typeface="Bahnschrift" panose="020B0502040204020203" pitchFamily="34" charset="0"/>
              <a:cs typeface="Arial" panose="020B0604020202020204" pitchFamily="34" charset="0"/>
            </a:endParaRPr>
          </a:p>
        </p:txBody>
      </p:sp>
      <p:sp>
        <p:nvSpPr>
          <p:cNvPr id="107" name="Round Same Side Corner Rectangle 3">
            <a:extLst>
              <a:ext uri="{FF2B5EF4-FFF2-40B4-BE49-F238E27FC236}">
                <a16:creationId xmlns:a16="http://schemas.microsoft.com/office/drawing/2014/main" id="{5C971C42-099C-4692-AEF9-645AEFDE6D6F}"/>
              </a:ext>
            </a:extLst>
          </p:cNvPr>
          <p:cNvSpPr/>
          <p:nvPr/>
        </p:nvSpPr>
        <p:spPr>
          <a:xfrm rot="16200000">
            <a:off x="6643312" y="3718263"/>
            <a:ext cx="498334" cy="5528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Times New Roman" panose="02020603050405020304" pitchFamily="18" charset="0"/>
              <a:cs typeface="Times New Roman" panose="02020603050405020304" pitchFamily="18" charset="0"/>
            </a:endParaRPr>
          </a:p>
        </p:txBody>
      </p:sp>
      <p:sp>
        <p:nvSpPr>
          <p:cNvPr id="108" name="TextBox 107">
            <a:extLst>
              <a:ext uri="{FF2B5EF4-FFF2-40B4-BE49-F238E27FC236}">
                <a16:creationId xmlns:a16="http://schemas.microsoft.com/office/drawing/2014/main" id="{68CAC755-7FF6-4B94-B72F-EAE043515B5A}"/>
              </a:ext>
            </a:extLst>
          </p:cNvPr>
          <p:cNvSpPr txBox="1"/>
          <p:nvPr/>
        </p:nvSpPr>
        <p:spPr>
          <a:xfrm>
            <a:off x="6710536" y="3799708"/>
            <a:ext cx="442750" cy="369332"/>
          </a:xfrm>
          <a:prstGeom prst="rect">
            <a:avLst/>
          </a:prstGeom>
          <a:noFill/>
        </p:spPr>
        <p:txBody>
          <a:bodyPr wrap="none" rtlCol="0">
            <a:spAutoFit/>
          </a:bodyPr>
          <a:lstStyle/>
          <a:p>
            <a:pPr algn="r"/>
            <a:r>
              <a:rPr lang="vi-VN" dirty="0">
                <a:latin typeface="Bahnschrift" panose="020B0502040204020203" pitchFamily="34" charset="0"/>
                <a:cs typeface="Arial" panose="020B0604020202020204" pitchFamily="34" charset="0"/>
              </a:rPr>
              <a:t>04</a:t>
            </a:r>
            <a:endParaRPr lang="en-US" dirty="0">
              <a:latin typeface="Bahnschrift" panose="020B0502040204020203" pitchFamily="34" charset="0"/>
              <a:cs typeface="Arial" panose="020B0604020202020204" pitchFamily="34" charset="0"/>
            </a:endParaRPr>
          </a:p>
        </p:txBody>
      </p:sp>
      <p:sp>
        <p:nvSpPr>
          <p:cNvPr id="109" name="Round Same Side Corner Rectangle 3">
            <a:extLst>
              <a:ext uri="{FF2B5EF4-FFF2-40B4-BE49-F238E27FC236}">
                <a16:creationId xmlns:a16="http://schemas.microsoft.com/office/drawing/2014/main" id="{61E84BF4-DCFB-4698-AD67-0837B0090E29}"/>
              </a:ext>
            </a:extLst>
          </p:cNvPr>
          <p:cNvSpPr/>
          <p:nvPr/>
        </p:nvSpPr>
        <p:spPr>
          <a:xfrm rot="16200000">
            <a:off x="6643312" y="4386428"/>
            <a:ext cx="498334" cy="55282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bg1"/>
              </a:solidFill>
              <a:latin typeface="Times New Roman" panose="02020603050405020304" pitchFamily="18" charset="0"/>
              <a:cs typeface="Times New Roman" panose="02020603050405020304" pitchFamily="18" charset="0"/>
            </a:endParaRPr>
          </a:p>
        </p:txBody>
      </p:sp>
      <p:sp>
        <p:nvSpPr>
          <p:cNvPr id="110" name="TextBox 109">
            <a:extLst>
              <a:ext uri="{FF2B5EF4-FFF2-40B4-BE49-F238E27FC236}">
                <a16:creationId xmlns:a16="http://schemas.microsoft.com/office/drawing/2014/main" id="{24DE476A-62C0-4AAE-8214-C56B1FCAAD1B}"/>
              </a:ext>
            </a:extLst>
          </p:cNvPr>
          <p:cNvSpPr txBox="1"/>
          <p:nvPr/>
        </p:nvSpPr>
        <p:spPr>
          <a:xfrm>
            <a:off x="6716948" y="4467873"/>
            <a:ext cx="436338" cy="369332"/>
          </a:xfrm>
          <a:prstGeom prst="rect">
            <a:avLst/>
          </a:prstGeom>
          <a:noFill/>
        </p:spPr>
        <p:txBody>
          <a:bodyPr wrap="none" rtlCol="0">
            <a:spAutoFit/>
          </a:bodyPr>
          <a:lstStyle/>
          <a:p>
            <a:pPr algn="r"/>
            <a:r>
              <a:rPr lang="vi-VN" dirty="0">
                <a:latin typeface="Bahnschrift" panose="020B0502040204020203" pitchFamily="34" charset="0"/>
                <a:cs typeface="Arial" panose="020B0604020202020204" pitchFamily="34" charset="0"/>
              </a:rPr>
              <a:t>05</a:t>
            </a:r>
            <a:endParaRPr lang="en-US" dirty="0">
              <a:latin typeface="Bahnschrift" panose="020B0502040204020203" pitchFamily="34" charset="0"/>
              <a:cs typeface="Arial" panose="020B0604020202020204" pitchFamily="34" charset="0"/>
            </a:endParaRPr>
          </a:p>
        </p:txBody>
      </p:sp>
    </p:spTree>
    <p:extLst>
      <p:ext uri="{BB962C8B-B14F-4D97-AF65-F5344CB8AC3E}">
        <p14:creationId xmlns:p14="http://schemas.microsoft.com/office/powerpoint/2010/main" val="400831081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7BB01B3-0D9C-47AF-960C-39BD2DE0DFAD}"/>
              </a:ext>
            </a:extLst>
          </p:cNvPr>
          <p:cNvSpPr/>
          <p:nvPr/>
        </p:nvSpPr>
        <p:spPr>
          <a:xfrm>
            <a:off x="0" y="0"/>
            <a:ext cx="12192000" cy="689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409831-3312-42AC-8AE4-1B2681F713E0}"/>
              </a:ext>
            </a:extLst>
          </p:cNvPr>
          <p:cNvSpPr/>
          <p:nvPr/>
        </p:nvSpPr>
        <p:spPr>
          <a:xfrm>
            <a:off x="-1" y="0"/>
            <a:ext cx="12191999" cy="553998"/>
          </a:xfrm>
          <a:prstGeom prst="rect">
            <a:avLst/>
          </a:prstGeom>
          <a:gradFill>
            <a:gsLst>
              <a:gs pos="100000">
                <a:schemeClr val="accent1">
                  <a:lumMod val="60000"/>
                  <a:lumOff val="40000"/>
                </a:schemeClr>
              </a:gs>
              <a:gs pos="0">
                <a:srgbClr val="013A92"/>
              </a:gs>
              <a:gs pos="49000">
                <a:srgbClr val="013A92">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CF259E-E14A-4131-830E-8058CFF8FCF2}"/>
              </a:ext>
            </a:extLst>
          </p:cNvPr>
          <p:cNvSpPr/>
          <p:nvPr/>
        </p:nvSpPr>
        <p:spPr>
          <a:xfrm>
            <a:off x="0" y="6638925"/>
            <a:ext cx="12192000" cy="101171"/>
          </a:xfrm>
          <a:prstGeom prst="rect">
            <a:avLst/>
          </a:prstGeom>
          <a:gradFill flip="none" rotWithShape="1">
            <a:gsLst>
              <a:gs pos="99000">
                <a:srgbClr val="002D86"/>
              </a:gs>
              <a:gs pos="50000">
                <a:schemeClr val="accent6">
                  <a:lumMod val="97000"/>
                  <a:lumOff val="3000"/>
                </a:schemeClr>
              </a:gs>
              <a:gs pos="0">
                <a:srgbClr val="92D05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90A1D66-C901-4D4B-AB89-B00055186649}"/>
              </a:ext>
            </a:extLst>
          </p:cNvPr>
          <p:cNvSpPr txBox="1"/>
          <p:nvPr/>
        </p:nvSpPr>
        <p:spPr>
          <a:xfrm>
            <a:off x="304566" y="870440"/>
            <a:ext cx="11582868" cy="4832092"/>
          </a:xfrm>
          <a:prstGeom prst="rect">
            <a:avLst/>
          </a:prstGeom>
          <a:noFill/>
        </p:spPr>
        <p:txBody>
          <a:bodyPr wrap="square" rtlCol="0">
            <a:spAutoFit/>
          </a:bodyPr>
          <a:lstStyle/>
          <a:p>
            <a:pPr algn="just">
              <a:lnSpc>
                <a:spcPct val="100000"/>
              </a:lnSpc>
              <a:spcBef>
                <a:spcPts val="0"/>
              </a:spcBef>
            </a:pPr>
            <a:r>
              <a:rPr lang="vi-VN" sz="2800" b="1">
                <a:solidFill>
                  <a:schemeClr val="tx1"/>
                </a:solidFill>
                <a:effectLst/>
                <a:latin typeface="Bahnschrift" panose="020B0502040204020203" pitchFamily="34" charset="0"/>
                <a:ea typeface="Calibri" panose="020F0502020204030204" pitchFamily="34" charset="0"/>
              </a:rPr>
              <a:t>Khung tham chiếu Internet vạn vật (IOT)</a:t>
            </a:r>
            <a:r>
              <a:rPr lang="vi-VN" sz="2800">
                <a:solidFill>
                  <a:schemeClr val="tx1"/>
                </a:solidFill>
                <a:effectLst/>
                <a:latin typeface="Bahnschrift" panose="020B0502040204020203" pitchFamily="34" charset="0"/>
                <a:ea typeface="Calibri" panose="020F0502020204030204" pitchFamily="34" charset="0"/>
              </a:rPr>
              <a:t>	</a:t>
            </a:r>
          </a:p>
          <a:p>
            <a:pPr algn="just">
              <a:lnSpc>
                <a:spcPct val="100000"/>
              </a:lnSpc>
              <a:spcBef>
                <a:spcPts val="0"/>
              </a:spcBef>
            </a:pPr>
            <a:r>
              <a:rPr lang="vi-VN" sz="2800">
                <a:solidFill>
                  <a:schemeClr val="tx1"/>
                </a:solidFill>
                <a:effectLst/>
                <a:latin typeface="Bahnschrift" panose="020B0502040204020203" pitchFamily="34" charset="0"/>
                <a:ea typeface="Calibri" panose="020F0502020204030204" pitchFamily="34" charset="0"/>
              </a:rPr>
              <a:t>- Xây dựng kiến trúc mô hình tham chiếu dựa trên thực thể (RM);</a:t>
            </a:r>
          </a:p>
          <a:p>
            <a:pPr algn="just">
              <a:lnSpc>
                <a:spcPct val="100000"/>
              </a:lnSpc>
              <a:spcBef>
                <a:spcPts val="0"/>
              </a:spcBef>
            </a:pPr>
            <a:r>
              <a:rPr lang="vi-VN" sz="2800">
                <a:solidFill>
                  <a:schemeClr val="tx1"/>
                </a:solidFill>
                <a:effectLst/>
                <a:latin typeface="Bahnschrift" panose="020B0502040204020203" pitchFamily="34" charset="0"/>
                <a:ea typeface="Calibri" panose="020F0502020204030204" pitchFamily="34" charset="0"/>
              </a:rPr>
              <a:t>- Xây dựng kiến trúc mô hình tham chiếu dựa trên miền thực thể (miền người dùng UD, miền vận hành và quản lý (OMD), miền dịch vụ ứng dụng (ASD), miền tài nguyên và trao đổi (RID), miền cảm ứng và điều khiển (SCD), miền thực thể vật lý (PED);</a:t>
            </a:r>
          </a:p>
          <a:p>
            <a:pPr algn="just">
              <a:lnSpc>
                <a:spcPct val="100000"/>
              </a:lnSpc>
              <a:spcBef>
                <a:spcPts val="0"/>
              </a:spcBef>
            </a:pPr>
            <a:r>
              <a:rPr lang="vi-VN" sz="2800">
                <a:solidFill>
                  <a:schemeClr val="tx1"/>
                </a:solidFill>
                <a:effectLst/>
                <a:latin typeface="Bahnschrift" panose="020B0502040204020203" pitchFamily="34" charset="0"/>
                <a:ea typeface="Calibri" panose="020F0502020204030204" pitchFamily="34" charset="0"/>
              </a:rPr>
              <a:t>- Xây dựng nội dung quan hệ mô hình kiến trúc tham chiếu ICT dựa trên thực thể và dựa trên miền;</a:t>
            </a:r>
          </a:p>
          <a:p>
            <a:pPr algn="just">
              <a:lnSpc>
                <a:spcPct val="100000"/>
              </a:lnSpc>
              <a:spcBef>
                <a:spcPts val="0"/>
              </a:spcBef>
            </a:pPr>
            <a:r>
              <a:rPr lang="vi-VN" sz="2800">
                <a:solidFill>
                  <a:schemeClr val="tx1"/>
                </a:solidFill>
                <a:effectLst/>
                <a:latin typeface="Bahnschrift" panose="020B0502040204020203" pitchFamily="34" charset="0"/>
                <a:ea typeface="Calibri" panose="020F0502020204030204" pitchFamily="34" charset="0"/>
              </a:rPr>
              <a:t>- Xây dựng nội dung mô tả Khung tham chiếu IOT của tỉnh dưới các góc nhìn khác nhau;</a:t>
            </a:r>
          </a:p>
          <a:p>
            <a:pPr algn="just">
              <a:lnSpc>
                <a:spcPct val="100000"/>
              </a:lnSpc>
              <a:spcBef>
                <a:spcPts val="0"/>
              </a:spcBef>
            </a:pPr>
            <a:r>
              <a:rPr lang="vi-VN" sz="2800">
                <a:solidFill>
                  <a:schemeClr val="tx1"/>
                </a:solidFill>
                <a:effectLst/>
                <a:latin typeface="Bahnschrift" panose="020B0502040204020203" pitchFamily="34" charset="0"/>
                <a:ea typeface="Calibri" panose="020F0502020204030204" pitchFamily="34" charset="0"/>
              </a:rPr>
              <a:t>- Xây dựng kiến trúc mạng cảm biến của tỉnh.</a:t>
            </a:r>
          </a:p>
        </p:txBody>
      </p:sp>
      <p:sp>
        <p:nvSpPr>
          <p:cNvPr id="8" name="Title 3">
            <a:extLst>
              <a:ext uri="{FF2B5EF4-FFF2-40B4-BE49-F238E27FC236}">
                <a16:creationId xmlns:a16="http://schemas.microsoft.com/office/drawing/2014/main" id="{FC92DF25-E50C-4037-9654-F93CED1A7CC8}"/>
              </a:ext>
            </a:extLst>
          </p:cNvPr>
          <p:cNvSpPr txBox="1">
            <a:spLocks/>
          </p:cNvSpPr>
          <p:nvPr/>
        </p:nvSpPr>
        <p:spPr>
          <a:xfrm>
            <a:off x="304566" y="-26413"/>
            <a:ext cx="7767718" cy="580412"/>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0000" b="1">
                <a:solidFill>
                  <a:schemeClr val="bg1">
                    <a:lumMod val="95000"/>
                  </a:schemeClr>
                </a:solidFill>
                <a:latin typeface="Bahnschrift" panose="020B0502040204020203" pitchFamily="34" charset="0"/>
              </a:rPr>
              <a:t>NỘI DUNG KIẾN TRÚC</a:t>
            </a:r>
            <a:br>
              <a:rPr lang="vi-VN" sz="10000" b="1">
                <a:solidFill>
                  <a:schemeClr val="bg1">
                    <a:lumMod val="95000"/>
                  </a:schemeClr>
                </a:solidFill>
                <a:latin typeface="Bahnschrift" panose="020B0502040204020203" pitchFamily="34" charset="0"/>
              </a:rPr>
            </a:br>
            <a:r>
              <a:rPr lang="vi-VN" sz="2600" b="1">
                <a:latin typeface="Bahnschrift" panose="020B0502040204020203" pitchFamily="34" charset="0"/>
              </a:rPr>
              <a:t> </a:t>
            </a:r>
            <a:br>
              <a:rPr lang="vi-VN" sz="2500" b="1">
                <a:latin typeface="Bahnschrift" panose="020B0502040204020203" pitchFamily="34" charset="0"/>
              </a:rPr>
            </a:br>
            <a:br>
              <a:rPr lang="vi-VN" sz="2500" b="1">
                <a:latin typeface="Bahnschrift" panose="020B0502040204020203" pitchFamily="34" charset="0"/>
              </a:rPr>
            </a:br>
            <a:endParaRPr lang="en-US" sz="2500" b="1" dirty="0">
              <a:latin typeface="Bahnschrift" panose="020B0502040204020203" pitchFamily="34" charset="0"/>
            </a:endParaRPr>
          </a:p>
        </p:txBody>
      </p:sp>
      <p:sp>
        <p:nvSpPr>
          <p:cNvPr id="9" name="Rectangle 8">
            <a:extLst>
              <a:ext uri="{FF2B5EF4-FFF2-40B4-BE49-F238E27FC236}">
                <a16:creationId xmlns:a16="http://schemas.microsoft.com/office/drawing/2014/main" id="{B8F2C88A-7211-4F9C-953D-8FCD659ECEB5}"/>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3486011"/>
      </p:ext>
    </p:extLst>
  </p:cSld>
  <p:clrMapOvr>
    <a:masterClrMapping/>
  </p:clrMapOvr>
  <p:transition spd="med">
    <p:push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6991EB-AED8-B347-9070-34E0807D6192}"/>
              </a:ext>
            </a:extLst>
          </p:cNvPr>
          <p:cNvSpPr txBox="1"/>
          <p:nvPr/>
        </p:nvSpPr>
        <p:spPr>
          <a:xfrm>
            <a:off x="1836552" y="3030452"/>
            <a:ext cx="8823692" cy="553998"/>
          </a:xfrm>
          <a:prstGeom prst="rect">
            <a:avLst/>
          </a:prstGeom>
          <a:solidFill>
            <a:schemeClr val="accent2">
              <a:lumMod val="75000"/>
              <a:alpha val="72000"/>
            </a:schemeClr>
          </a:solidFill>
        </p:spPr>
        <p:txBody>
          <a:bodyPr wrap="square" rtlCol="0">
            <a:spAutoFit/>
          </a:bodyPr>
          <a:lstStyle/>
          <a:p>
            <a:pPr algn="ctr"/>
            <a:r>
              <a:rPr lang="vi-VN" sz="3000" b="1">
                <a:solidFill>
                  <a:schemeClr val="bg1"/>
                </a:solidFill>
                <a:latin typeface="Bahnschrift" panose="020B0502040204020203" pitchFamily="34" charset="0"/>
                <a:cs typeface="Arial" panose="020B0604020202020204" pitchFamily="34" charset="0"/>
              </a:rPr>
              <a:t>XIN </a:t>
            </a:r>
            <a:r>
              <a:rPr lang="vi-VN" sz="3000" b="1" dirty="0">
                <a:solidFill>
                  <a:schemeClr val="bg1"/>
                </a:solidFill>
                <a:latin typeface="Bahnschrift" panose="020B0502040204020203" pitchFamily="34" charset="0"/>
                <a:cs typeface="Arial" panose="020B0604020202020204" pitchFamily="34" charset="0"/>
              </a:rPr>
              <a:t>TRÂN TRỌNG CẢM ƠN!</a:t>
            </a:r>
            <a:endParaRPr lang="en-US" sz="3000" b="1" dirty="0">
              <a:solidFill>
                <a:schemeClr val="bg1"/>
              </a:solidFill>
              <a:latin typeface="Bahnschrift" panose="020B0502040204020203" pitchFamily="34" charset="0"/>
              <a:cs typeface="Arial" panose="020B0604020202020204" pitchFamily="34" charset="0"/>
            </a:endParaRPr>
          </a:p>
        </p:txBody>
      </p:sp>
      <p:sp>
        <p:nvSpPr>
          <p:cNvPr id="8" name="AutoShape 2">
            <a:extLst>
              <a:ext uri="{FF2B5EF4-FFF2-40B4-BE49-F238E27FC236}">
                <a16:creationId xmlns:a16="http://schemas.microsoft.com/office/drawing/2014/main" id="{CB57ED05-842E-4D81-A136-6BDEA062D6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1EE3775C-1B46-4BD1-B342-BA0F3BA3C257}"/>
              </a:ext>
            </a:extLst>
          </p:cNvPr>
          <p:cNvSpPr/>
          <p:nvPr/>
        </p:nvSpPr>
        <p:spPr>
          <a:xfrm>
            <a:off x="2073411" y="2077155"/>
            <a:ext cx="834997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C6924F9A-762F-4F70-AA9B-1610C7299C35}"/>
              </a:ext>
            </a:extLst>
          </p:cNvPr>
          <p:cNvSpPr/>
          <p:nvPr/>
        </p:nvSpPr>
        <p:spPr>
          <a:xfrm>
            <a:off x="2073411" y="4492029"/>
            <a:ext cx="834997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1363057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7BB01B3-0D9C-47AF-960C-39BD2DE0DFAD}"/>
              </a:ext>
            </a:extLst>
          </p:cNvPr>
          <p:cNvSpPr/>
          <p:nvPr/>
        </p:nvSpPr>
        <p:spPr>
          <a:xfrm>
            <a:off x="0" y="0"/>
            <a:ext cx="12192000" cy="689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409831-3312-42AC-8AE4-1B2681F713E0}"/>
              </a:ext>
            </a:extLst>
          </p:cNvPr>
          <p:cNvSpPr/>
          <p:nvPr/>
        </p:nvSpPr>
        <p:spPr>
          <a:xfrm>
            <a:off x="-1" y="0"/>
            <a:ext cx="12191999" cy="553998"/>
          </a:xfrm>
          <a:prstGeom prst="rect">
            <a:avLst/>
          </a:prstGeom>
          <a:gradFill>
            <a:gsLst>
              <a:gs pos="100000">
                <a:schemeClr val="accent1">
                  <a:lumMod val="60000"/>
                  <a:lumOff val="40000"/>
                </a:schemeClr>
              </a:gs>
              <a:gs pos="0">
                <a:srgbClr val="013A92"/>
              </a:gs>
              <a:gs pos="49000">
                <a:srgbClr val="013A92">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3">
            <a:extLst>
              <a:ext uri="{FF2B5EF4-FFF2-40B4-BE49-F238E27FC236}">
                <a16:creationId xmlns:a16="http://schemas.microsoft.com/office/drawing/2014/main" id="{47CA49DE-83E6-413F-A60F-333F4518F3C5}"/>
              </a:ext>
            </a:extLst>
          </p:cNvPr>
          <p:cNvSpPr txBox="1">
            <a:spLocks/>
          </p:cNvSpPr>
          <p:nvPr/>
        </p:nvSpPr>
        <p:spPr>
          <a:xfrm>
            <a:off x="152166" y="-29777"/>
            <a:ext cx="6731234" cy="1160823"/>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0000" b="1" dirty="0">
                <a:solidFill>
                  <a:schemeClr val="bg1">
                    <a:lumMod val="95000"/>
                  </a:schemeClr>
                </a:solidFill>
                <a:latin typeface="Bahnschrift" panose="020B0502040204020203" pitchFamily="34" charset="0"/>
              </a:rPr>
              <a:t>&gt; </a:t>
            </a:r>
            <a:r>
              <a:rPr lang="vi-VN" sz="10000" b="1" dirty="0">
                <a:solidFill>
                  <a:schemeClr val="bg1">
                    <a:lumMod val="95000"/>
                  </a:schemeClr>
                </a:solidFill>
                <a:latin typeface="Bahnschrift" panose="020B0502040204020203" pitchFamily="34" charset="0"/>
              </a:rPr>
              <a:t>KHÁI NIỆM ĐÔ THỊ THÔNG MINH</a:t>
            </a:r>
            <a:br>
              <a:rPr lang="vi-VN" sz="10000" b="1" dirty="0">
                <a:solidFill>
                  <a:schemeClr val="bg1">
                    <a:lumMod val="95000"/>
                  </a:schemeClr>
                </a:solidFill>
                <a:latin typeface="Bahnschrift" panose="020B0502040204020203" pitchFamily="34" charset="0"/>
              </a:rPr>
            </a:br>
            <a:r>
              <a:rPr lang="vi-VN" sz="2600" b="1" dirty="0">
                <a:latin typeface="Bahnschrift" panose="020B0502040204020203" pitchFamily="34" charset="0"/>
              </a:rPr>
              <a:t> </a:t>
            </a:r>
            <a:br>
              <a:rPr lang="vi-VN" sz="2500" b="1" dirty="0">
                <a:latin typeface="Bahnschrift" panose="020B0502040204020203" pitchFamily="34" charset="0"/>
              </a:rPr>
            </a:br>
            <a:br>
              <a:rPr lang="vi-VN" sz="2500" b="1" dirty="0">
                <a:latin typeface="Bahnschrift" panose="020B0502040204020203" pitchFamily="34" charset="0"/>
              </a:rPr>
            </a:br>
            <a:endParaRPr lang="en-US" sz="2500" b="1" dirty="0">
              <a:latin typeface="Bahnschrift" panose="020B0502040204020203" pitchFamily="34" charset="0"/>
            </a:endParaRPr>
          </a:p>
        </p:txBody>
      </p:sp>
      <p:sp>
        <p:nvSpPr>
          <p:cNvPr id="23" name="TextBox 22">
            <a:extLst>
              <a:ext uri="{FF2B5EF4-FFF2-40B4-BE49-F238E27FC236}">
                <a16:creationId xmlns:a16="http://schemas.microsoft.com/office/drawing/2014/main" id="{790A1D66-C901-4D4B-AB89-B00055186649}"/>
              </a:ext>
            </a:extLst>
          </p:cNvPr>
          <p:cNvSpPr txBox="1"/>
          <p:nvPr/>
        </p:nvSpPr>
        <p:spPr>
          <a:xfrm>
            <a:off x="6567948" y="632344"/>
            <a:ext cx="5388078" cy="5847755"/>
          </a:xfrm>
          <a:prstGeom prst="rect">
            <a:avLst/>
          </a:prstGeom>
          <a:noFill/>
        </p:spPr>
        <p:txBody>
          <a:bodyPr wrap="square" rtlCol="0">
            <a:spAutoFit/>
          </a:bodyPr>
          <a:lstStyle/>
          <a:p>
            <a:pPr algn="just">
              <a:spcBef>
                <a:spcPts val="0"/>
              </a:spcBef>
            </a:pPr>
            <a:r>
              <a:rPr lang="en-US" sz="1700" dirty="0">
                <a:latin typeface="Bahnschrift" panose="020B0502040204020203" pitchFamily="34" charset="0"/>
                <a:cs typeface="Times New Roman" panose="02020603050405020304" pitchFamily="18" charset="0"/>
              </a:rPr>
              <a:t>K</a:t>
            </a:r>
            <a:r>
              <a:rPr lang="vi-VN" sz="1700" dirty="0">
                <a:latin typeface="Bahnschrift" panose="020B0502040204020203" pitchFamily="34" charset="0"/>
                <a:cs typeface="Times New Roman" panose="02020603050405020304" pitchFamily="18" charset="0"/>
              </a:rPr>
              <a:t>hái niệm về ĐTTM ở Việt Nam được định nghĩa trong Quyết định 829/QĐ-BTTTT ngày 31/05/2019 của Bộ Thông tin và Truyền </a:t>
            </a:r>
            <a:r>
              <a:rPr lang="vi-VN" sz="1700">
                <a:latin typeface="Bahnschrift" panose="020B0502040204020203" pitchFamily="34" charset="0"/>
                <a:cs typeface="Times New Roman" panose="02020603050405020304" pitchFamily="18" charset="0"/>
              </a:rPr>
              <a:t>thông</a:t>
            </a:r>
            <a:r>
              <a:rPr lang="en-US" sz="1700">
                <a:latin typeface="Bahnschrift" panose="020B0502040204020203" pitchFamily="34" charset="0"/>
                <a:cs typeface="Times New Roman" panose="02020603050405020304" pitchFamily="18" charset="0"/>
              </a:rPr>
              <a:t>:</a:t>
            </a:r>
            <a:endParaRPr lang="en-US" sz="1700" dirty="0">
              <a:latin typeface="Bahnschrift" panose="020B0502040204020203" pitchFamily="34" charset="0"/>
              <a:cs typeface="Times New Roman" panose="02020603050405020304" pitchFamily="18" charset="0"/>
            </a:endParaRPr>
          </a:p>
          <a:p>
            <a:pPr marL="0" indent="0" algn="just">
              <a:spcBef>
                <a:spcPts val="0"/>
              </a:spcBef>
              <a:buNone/>
            </a:pPr>
            <a:r>
              <a:rPr lang="vi-VN" sz="1700" b="1">
                <a:latin typeface="Bahnschrift" panose="020B0502040204020203" pitchFamily="34" charset="0"/>
                <a:cs typeface="Times New Roman" panose="02020603050405020304" pitchFamily="18" charset="0"/>
              </a:rPr>
              <a:t>Đô </a:t>
            </a:r>
            <a:r>
              <a:rPr lang="vi-VN" sz="1700" b="1" dirty="0">
                <a:latin typeface="Bahnschrift" panose="020B0502040204020203" pitchFamily="34" charset="0"/>
                <a:cs typeface="Times New Roman" panose="02020603050405020304" pitchFamily="18" charset="0"/>
              </a:rPr>
              <a:t>thị thông minh </a:t>
            </a:r>
            <a:r>
              <a:rPr lang="vi-VN" sz="1700" b="1">
                <a:latin typeface="Bahnschrift" panose="020B0502040204020203" pitchFamily="34" charset="0"/>
                <a:cs typeface="Times New Roman" panose="02020603050405020304" pitchFamily="18" charset="0"/>
              </a:rPr>
              <a:t>bền vững</a:t>
            </a:r>
            <a:r>
              <a:rPr lang="en-US" sz="1700" b="1">
                <a:latin typeface="Bahnschrift" panose="020B0502040204020203" pitchFamily="34" charset="0"/>
                <a:cs typeface="Times New Roman" panose="02020603050405020304" pitchFamily="18" charset="0"/>
              </a:rPr>
              <a:t>:</a:t>
            </a:r>
            <a:r>
              <a:rPr lang="vi-VN" sz="1700" b="1">
                <a:latin typeface="Bahnschrift" panose="020B0502040204020203" pitchFamily="34" charset="0"/>
                <a:cs typeface="Times New Roman" panose="02020603050405020304" pitchFamily="18" charset="0"/>
              </a:rPr>
              <a:t> </a:t>
            </a:r>
            <a:r>
              <a:rPr lang="vi-VN" sz="1700" dirty="0">
                <a:latin typeface="Bahnschrift" panose="020B0502040204020203" pitchFamily="34" charset="0"/>
                <a:cs typeface="Times New Roman" panose="02020603050405020304" pitchFamily="18" charset="0"/>
              </a:rPr>
              <a:t>là đô thị sáng tạo sử dụng công nghệ thông tin và truyền thông và các phương tiện khác để cải thiện chất lượng cuộc sống, phát huy hiệu quả các hoạt động và dịch vụ của đô thị, tăng khả năng cạnh tranh, trong khi vẫn bảo đảm đáp ứng các nhu cầu của hiện tại và tương lai đối với các khía cạnh về kinh tế, xã hội và môi </a:t>
            </a:r>
            <a:r>
              <a:rPr lang="vi-VN" sz="1700">
                <a:latin typeface="Bahnschrift" panose="020B0502040204020203" pitchFamily="34" charset="0"/>
                <a:cs typeface="Times New Roman" panose="02020603050405020304" pitchFamily="18" charset="0"/>
              </a:rPr>
              <a:t>trường.</a:t>
            </a:r>
            <a:endParaRPr lang="en-US" sz="1700">
              <a:latin typeface="Bahnschrift" panose="020B0502040204020203" pitchFamily="34" charset="0"/>
              <a:cs typeface="Times New Roman" panose="02020603050405020304" pitchFamily="18" charset="0"/>
            </a:endParaRPr>
          </a:p>
          <a:p>
            <a:pPr marL="0" indent="0" algn="just">
              <a:spcBef>
                <a:spcPts val="0"/>
              </a:spcBef>
              <a:buNone/>
            </a:pPr>
            <a:r>
              <a:rPr lang="vi-VN" sz="1700" b="1">
                <a:latin typeface="Bahnschrift" panose="020B0502040204020203" pitchFamily="34" charset="0"/>
                <a:cs typeface="Times New Roman" panose="02020603050405020304" pitchFamily="18" charset="0"/>
              </a:rPr>
              <a:t>Khung tham chiếu ICT phát triển đô thị thông minh</a:t>
            </a:r>
            <a:r>
              <a:rPr lang="vi-VN" sz="1700">
                <a:latin typeface="Bahnschrift" panose="020B0502040204020203" pitchFamily="34" charset="0"/>
                <a:cs typeface="Times New Roman" panose="02020603050405020304" pitchFamily="18" charset="0"/>
              </a:rPr>
              <a:t>: là một tập các thành phần ICT ở mức lô-gic và các chức năng của đô thị thông minh để gắn kết các lĩnh vực, các ứng dụng, các dịch vụ đô thị thông minh bảo đảm tính thống nhất, đồng bộ trong phát triển đô thị thông minh.</a:t>
            </a:r>
          </a:p>
          <a:p>
            <a:pPr algn="just">
              <a:defRPr/>
            </a:pPr>
            <a:r>
              <a:rPr lang="vi-VN" sz="1700" b="1">
                <a:solidFill>
                  <a:schemeClr val="tx1"/>
                </a:solidFill>
                <a:latin typeface="Bahnschrift" panose="020B0502040204020203" pitchFamily="34" charset="0"/>
                <a:cs typeface="Times New Roman" panose="02020603050405020304" pitchFamily="18" charset="0"/>
              </a:rPr>
              <a:t>Kiến trúc ICT phát triển đô thị thông minh</a:t>
            </a:r>
            <a:r>
              <a:rPr lang="vi-VN" sz="1700">
                <a:solidFill>
                  <a:schemeClr val="tx1"/>
                </a:solidFill>
                <a:latin typeface="Bahnschrift" panose="020B0502040204020203" pitchFamily="34" charset="0"/>
                <a:cs typeface="Times New Roman" panose="02020603050405020304" pitchFamily="18" charset="0"/>
              </a:rPr>
              <a:t>: là kiến trúc công nghệ phục vụ phát triển đô thị thông minh tại địa phương. Kiến trúc ICT phát triển đô thị thông minh của địa phương cần tuân thủ Khung tham chiếu ICT phát triển đô thị thông minh do Bộ Thông tin và Truyền thông ban hành.</a:t>
            </a:r>
            <a:endParaRPr kumimoji="0" lang="en-US" sz="1700" b="0" u="none" strike="noStrike" kern="1200" cap="none" spc="0" normalizeH="0" baseline="0" noProof="0" dirty="0">
              <a:ln>
                <a:noFill/>
              </a:ln>
              <a:solidFill>
                <a:schemeClr val="tx1"/>
              </a:solidFill>
              <a:effectLst/>
              <a:uLnTx/>
              <a:uFillTx/>
              <a:latin typeface="Bahnschrift" panose="020B0502040204020203"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4637B16-DA78-4962-8B85-39495BD07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74" y="550635"/>
            <a:ext cx="6096000" cy="6110515"/>
          </a:xfrm>
          <a:prstGeom prst="rect">
            <a:avLst/>
          </a:prstGeom>
        </p:spPr>
      </p:pic>
      <p:sp>
        <p:nvSpPr>
          <p:cNvPr id="9" name="Rectangle 8">
            <a:extLst>
              <a:ext uri="{FF2B5EF4-FFF2-40B4-BE49-F238E27FC236}">
                <a16:creationId xmlns:a16="http://schemas.microsoft.com/office/drawing/2014/main" id="{E8D79345-8EC8-45A3-83D2-9B9AD4411A90}"/>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1245352"/>
      </p:ext>
    </p:extLst>
  </p:cSld>
  <p:clrMapOvr>
    <a:masterClrMapping/>
  </p:clrMapOvr>
  <p:transition spd="med">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7BB01B3-0D9C-47AF-960C-39BD2DE0DFAD}"/>
              </a:ext>
            </a:extLst>
          </p:cNvPr>
          <p:cNvSpPr/>
          <p:nvPr/>
        </p:nvSpPr>
        <p:spPr>
          <a:xfrm>
            <a:off x="0" y="0"/>
            <a:ext cx="12192000" cy="689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4409831-3312-42AC-8AE4-1B2681F713E0}"/>
              </a:ext>
            </a:extLst>
          </p:cNvPr>
          <p:cNvSpPr/>
          <p:nvPr/>
        </p:nvSpPr>
        <p:spPr>
          <a:xfrm>
            <a:off x="-1" y="0"/>
            <a:ext cx="12191999" cy="553998"/>
          </a:xfrm>
          <a:prstGeom prst="rect">
            <a:avLst/>
          </a:prstGeom>
          <a:gradFill>
            <a:gsLst>
              <a:gs pos="100000">
                <a:schemeClr val="accent1">
                  <a:lumMod val="60000"/>
                  <a:lumOff val="40000"/>
                </a:schemeClr>
              </a:gs>
              <a:gs pos="0">
                <a:srgbClr val="013A92"/>
              </a:gs>
              <a:gs pos="49000">
                <a:srgbClr val="013A92">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3">
            <a:extLst>
              <a:ext uri="{FF2B5EF4-FFF2-40B4-BE49-F238E27FC236}">
                <a16:creationId xmlns:a16="http://schemas.microsoft.com/office/drawing/2014/main" id="{47CA49DE-83E6-413F-A60F-333F4518F3C5}"/>
              </a:ext>
            </a:extLst>
          </p:cNvPr>
          <p:cNvSpPr txBox="1">
            <a:spLocks/>
          </p:cNvSpPr>
          <p:nvPr/>
        </p:nvSpPr>
        <p:spPr>
          <a:xfrm>
            <a:off x="240790" y="-26414"/>
            <a:ext cx="3329466" cy="1160823"/>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0000" b="1" dirty="0">
                <a:solidFill>
                  <a:schemeClr val="bg1">
                    <a:lumMod val="95000"/>
                  </a:schemeClr>
                </a:solidFill>
                <a:latin typeface="Bahnschrift" panose="020B0502040204020203" pitchFamily="34" charset="0"/>
              </a:rPr>
              <a:t>&gt; </a:t>
            </a:r>
            <a:r>
              <a:rPr lang="vi-VN" sz="10000" b="1" dirty="0">
                <a:solidFill>
                  <a:schemeClr val="bg1">
                    <a:lumMod val="95000"/>
                  </a:schemeClr>
                </a:solidFill>
                <a:latin typeface="Bahnschrift" panose="020B0502040204020203" pitchFamily="34" charset="0"/>
              </a:rPr>
              <a:t>CĂN CỨ PHÁP LÝ</a:t>
            </a:r>
            <a:br>
              <a:rPr lang="vi-VN" sz="10000" b="1" dirty="0">
                <a:solidFill>
                  <a:schemeClr val="bg1">
                    <a:lumMod val="95000"/>
                  </a:schemeClr>
                </a:solidFill>
                <a:latin typeface="Bahnschrift" panose="020B0502040204020203" pitchFamily="34" charset="0"/>
              </a:rPr>
            </a:br>
            <a:r>
              <a:rPr lang="vi-VN" sz="2600" b="1" dirty="0">
                <a:latin typeface="Bahnschrift" panose="020B0502040204020203" pitchFamily="34" charset="0"/>
              </a:rPr>
              <a:t> </a:t>
            </a:r>
            <a:br>
              <a:rPr lang="vi-VN" sz="2500" b="1" dirty="0">
                <a:latin typeface="Bahnschrift" panose="020B0502040204020203" pitchFamily="34" charset="0"/>
              </a:rPr>
            </a:br>
            <a:br>
              <a:rPr lang="vi-VN" sz="2500" b="1" dirty="0">
                <a:latin typeface="Bahnschrift" panose="020B0502040204020203" pitchFamily="34" charset="0"/>
              </a:rPr>
            </a:br>
            <a:endParaRPr lang="en-US" sz="2500" b="1" dirty="0">
              <a:latin typeface="Bahnschrift" panose="020B0502040204020203" pitchFamily="34" charset="0"/>
            </a:endParaRPr>
          </a:p>
        </p:txBody>
      </p:sp>
      <p:sp>
        <p:nvSpPr>
          <p:cNvPr id="23" name="TextBox 22">
            <a:extLst>
              <a:ext uri="{FF2B5EF4-FFF2-40B4-BE49-F238E27FC236}">
                <a16:creationId xmlns:a16="http://schemas.microsoft.com/office/drawing/2014/main" id="{790A1D66-C901-4D4B-AB89-B00055186649}"/>
              </a:ext>
            </a:extLst>
          </p:cNvPr>
          <p:cNvSpPr txBox="1"/>
          <p:nvPr/>
        </p:nvSpPr>
        <p:spPr>
          <a:xfrm>
            <a:off x="614416" y="737104"/>
            <a:ext cx="10963163" cy="5632311"/>
          </a:xfrm>
          <a:prstGeom prst="rect">
            <a:avLst/>
          </a:prstGeom>
          <a:noFill/>
        </p:spPr>
        <p:txBody>
          <a:bodyPr wrap="square" rtlCol="0">
            <a:spAutoFit/>
          </a:bodyPr>
          <a:lstStyle/>
          <a:p>
            <a:pPr marL="285750" indent="-285750" algn="just" defTabSz="914400">
              <a:lnSpc>
                <a:spcPct val="100000"/>
              </a:lnSpc>
              <a:spcBef>
                <a:spcPts val="0"/>
              </a:spcBef>
              <a:buFont typeface="Wingdings" panose="05000000000000000000" pitchFamily="2" charset="2"/>
              <a:buChar char="Ø"/>
              <a:defRPr/>
            </a:pPr>
            <a:r>
              <a:rPr lang="vi-VN" sz="2400" dirty="0">
                <a:solidFill>
                  <a:schemeClr val="tx1"/>
                </a:solidFill>
                <a:latin typeface="Bahnschrift" panose="020B0502040204020203" pitchFamily="34" charset="0"/>
                <a:cs typeface="Times New Roman" panose="02020603050405020304" pitchFamily="18" charset="0"/>
              </a:rPr>
              <a:t>Quyết định số </a:t>
            </a:r>
            <a:r>
              <a:rPr lang="vi-VN" sz="2400" b="1" dirty="0">
                <a:solidFill>
                  <a:schemeClr val="tx1"/>
                </a:solidFill>
                <a:latin typeface="Bahnschrift" panose="020B0502040204020203" pitchFamily="34" charset="0"/>
                <a:cs typeface="Times New Roman" panose="02020603050405020304" pitchFamily="18" charset="0"/>
              </a:rPr>
              <a:t>950/QĐ-TTg</a:t>
            </a:r>
            <a:r>
              <a:rPr lang="en-US" sz="2400" b="1" dirty="0">
                <a:solidFill>
                  <a:schemeClr val="tx1"/>
                </a:solidFill>
                <a:latin typeface="Bahnschrift" panose="020B0502040204020203" pitchFamily="34" charset="0"/>
                <a:cs typeface="Times New Roman" panose="02020603050405020304" pitchFamily="18" charset="0"/>
              </a:rPr>
              <a:t> </a:t>
            </a:r>
            <a:r>
              <a:rPr lang="vi-VN" sz="2400" dirty="0">
                <a:solidFill>
                  <a:schemeClr val="tx1"/>
                </a:solidFill>
                <a:latin typeface="Bahnschrift" panose="020B0502040204020203" pitchFamily="34" charset="0"/>
                <a:cs typeface="Times New Roman" panose="02020603050405020304" pitchFamily="18" charset="0"/>
              </a:rPr>
              <a:t>ngày 01</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tháng</a:t>
            </a:r>
            <a:r>
              <a:rPr lang="en-US" sz="2400" dirty="0">
                <a:solidFill>
                  <a:schemeClr val="tx1"/>
                </a:solidFill>
                <a:latin typeface="Bahnschrift" panose="020B0502040204020203" pitchFamily="34" charset="0"/>
                <a:cs typeface="Times New Roman" panose="02020603050405020304" pitchFamily="18" charset="0"/>
              </a:rPr>
              <a:t> </a:t>
            </a:r>
            <a:r>
              <a:rPr lang="vi-VN" sz="2400" dirty="0">
                <a:solidFill>
                  <a:schemeClr val="tx1"/>
                </a:solidFill>
                <a:latin typeface="Bahnschrift" panose="020B0502040204020203" pitchFamily="34" charset="0"/>
                <a:cs typeface="Times New Roman" panose="02020603050405020304" pitchFamily="18" charset="0"/>
              </a:rPr>
              <a:t>8</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năm</a:t>
            </a:r>
            <a:r>
              <a:rPr lang="en-US" sz="2400" dirty="0">
                <a:solidFill>
                  <a:schemeClr val="tx1"/>
                </a:solidFill>
                <a:latin typeface="Bahnschrift" panose="020B0502040204020203" pitchFamily="34" charset="0"/>
                <a:cs typeface="Times New Roman" panose="02020603050405020304" pitchFamily="18" charset="0"/>
              </a:rPr>
              <a:t> </a:t>
            </a:r>
            <a:r>
              <a:rPr lang="vi-VN" sz="2400" dirty="0">
                <a:solidFill>
                  <a:schemeClr val="tx1"/>
                </a:solidFill>
                <a:latin typeface="Bahnschrift" panose="020B0502040204020203" pitchFamily="34" charset="0"/>
                <a:cs typeface="Times New Roman" panose="02020603050405020304" pitchFamily="18" charset="0"/>
              </a:rPr>
              <a:t>2018 của Thủ tướng Chính phủ</a:t>
            </a:r>
            <a:r>
              <a:rPr lang="en-US" sz="2400" dirty="0">
                <a:solidFill>
                  <a:schemeClr val="tx1"/>
                </a:solidFill>
                <a:latin typeface="Bahnschrift" panose="020B0502040204020203" pitchFamily="34" charset="0"/>
                <a:cs typeface="Times New Roman" panose="02020603050405020304" pitchFamily="18" charset="0"/>
              </a:rPr>
              <a:t> </a:t>
            </a:r>
            <a:r>
              <a:rPr lang="vi-VN" sz="2400" dirty="0">
                <a:solidFill>
                  <a:schemeClr val="tx1"/>
                </a:solidFill>
                <a:latin typeface="Bahnschrift" panose="020B0502040204020203" pitchFamily="34" charset="0"/>
                <a:cs typeface="Times New Roman" panose="02020603050405020304" pitchFamily="18" charset="0"/>
              </a:rPr>
              <a:t>Phê duyệt Đề án phát triển đô thị thông minh bền vững Việt Nam giai đoạn 2018 - 2025 và định hướng đến năm 2030;</a:t>
            </a:r>
          </a:p>
          <a:p>
            <a:pPr marL="285750" indent="-285750" algn="just" defTabSz="914400">
              <a:lnSpc>
                <a:spcPct val="100000"/>
              </a:lnSpc>
              <a:spcBef>
                <a:spcPts val="0"/>
              </a:spcBef>
              <a:buFont typeface="Wingdings" panose="05000000000000000000" pitchFamily="2" charset="2"/>
              <a:buChar char="Ø"/>
              <a:defRPr/>
            </a:pPr>
            <a:endParaRPr lang="vi-VN" sz="2400" dirty="0">
              <a:solidFill>
                <a:schemeClr val="tx1"/>
              </a:solidFill>
              <a:latin typeface="Bahnschrift" panose="020B0502040204020203" pitchFamily="34" charset="0"/>
              <a:cs typeface="Times New Roman" panose="02020603050405020304" pitchFamily="18" charset="0"/>
            </a:endParaRPr>
          </a:p>
          <a:p>
            <a:pPr marL="285750" indent="-285750" algn="just">
              <a:buFont typeface="Wingdings" panose="05000000000000000000" pitchFamily="2" charset="2"/>
              <a:buChar char="Ø"/>
              <a:defRPr/>
            </a:pPr>
            <a:r>
              <a:rPr lang="vi-VN" sz="2400">
                <a:solidFill>
                  <a:schemeClr val="tx1"/>
                </a:solidFill>
                <a:latin typeface="Bahnschrift" panose="020B0502040204020203" pitchFamily="34" charset="0"/>
              </a:rPr>
              <a:t>Quyết định</a:t>
            </a:r>
            <a:r>
              <a:rPr lang="en-US" sz="2400">
                <a:solidFill>
                  <a:schemeClr val="tx1"/>
                </a:solidFill>
                <a:latin typeface="Bahnschrift" panose="020B0502040204020203" pitchFamily="34" charset="0"/>
              </a:rPr>
              <a:t> số</a:t>
            </a:r>
            <a:r>
              <a:rPr lang="vi-VN" sz="2400">
                <a:solidFill>
                  <a:schemeClr val="tx1"/>
                </a:solidFill>
                <a:latin typeface="Bahnschrift" panose="020B0502040204020203" pitchFamily="34" charset="0"/>
              </a:rPr>
              <a:t> </a:t>
            </a:r>
            <a:r>
              <a:rPr lang="vi-VN" sz="2400" b="1" dirty="0">
                <a:solidFill>
                  <a:schemeClr val="tx1"/>
                </a:solidFill>
                <a:latin typeface="Bahnschrift" panose="020B0502040204020203" pitchFamily="34" charset="0"/>
              </a:rPr>
              <a:t>829/QĐ-BTTTT </a:t>
            </a:r>
            <a:r>
              <a:rPr lang="vi-VN" sz="2400" dirty="0">
                <a:solidFill>
                  <a:schemeClr val="tx1"/>
                </a:solidFill>
                <a:latin typeface="Bahnschrift" panose="020B0502040204020203" pitchFamily="34" charset="0"/>
              </a:rPr>
              <a:t>ngày 31</a:t>
            </a:r>
            <a:r>
              <a:rPr lang="en-US" sz="2400" dirty="0">
                <a:solidFill>
                  <a:schemeClr val="tx1"/>
                </a:solidFill>
                <a:latin typeface="Bahnschrift" panose="020B0502040204020203" pitchFamily="34" charset="0"/>
              </a:rPr>
              <a:t> </a:t>
            </a:r>
            <a:r>
              <a:rPr lang="en-US" sz="2400" dirty="0" err="1">
                <a:solidFill>
                  <a:schemeClr val="tx1"/>
                </a:solidFill>
                <a:latin typeface="Bahnschrift" panose="020B0502040204020203" pitchFamily="34" charset="0"/>
              </a:rPr>
              <a:t>tháng</a:t>
            </a:r>
            <a:r>
              <a:rPr lang="en-US" sz="2400" dirty="0">
                <a:solidFill>
                  <a:schemeClr val="tx1"/>
                </a:solidFill>
                <a:latin typeface="Bahnschrift" panose="020B0502040204020203" pitchFamily="34" charset="0"/>
              </a:rPr>
              <a:t> </a:t>
            </a:r>
            <a:r>
              <a:rPr lang="vi-VN" sz="2400" dirty="0">
                <a:solidFill>
                  <a:schemeClr val="tx1"/>
                </a:solidFill>
                <a:latin typeface="Bahnschrift" panose="020B0502040204020203" pitchFamily="34" charset="0"/>
              </a:rPr>
              <a:t>5</a:t>
            </a:r>
            <a:r>
              <a:rPr lang="en-US" sz="2400" dirty="0">
                <a:solidFill>
                  <a:schemeClr val="tx1"/>
                </a:solidFill>
                <a:latin typeface="Bahnschrift" panose="020B0502040204020203" pitchFamily="34" charset="0"/>
              </a:rPr>
              <a:t> </a:t>
            </a:r>
            <a:r>
              <a:rPr lang="en-US" sz="2400" dirty="0" err="1">
                <a:solidFill>
                  <a:schemeClr val="tx1"/>
                </a:solidFill>
                <a:latin typeface="Bahnschrift" panose="020B0502040204020203" pitchFamily="34" charset="0"/>
              </a:rPr>
              <a:t>năm</a:t>
            </a:r>
            <a:r>
              <a:rPr lang="en-US" sz="2400" dirty="0">
                <a:solidFill>
                  <a:schemeClr val="tx1"/>
                </a:solidFill>
                <a:latin typeface="Bahnschrift" panose="020B0502040204020203" pitchFamily="34" charset="0"/>
              </a:rPr>
              <a:t> </a:t>
            </a:r>
            <a:r>
              <a:rPr lang="vi-VN" sz="2400" dirty="0">
                <a:solidFill>
                  <a:schemeClr val="tx1"/>
                </a:solidFill>
                <a:latin typeface="Bahnschrift" panose="020B0502040204020203" pitchFamily="34" charset="0"/>
              </a:rPr>
              <a:t>2019 của Bộ Thông tin và Truyền thông</a:t>
            </a:r>
            <a:r>
              <a:rPr lang="en-US" sz="2400" dirty="0">
                <a:solidFill>
                  <a:schemeClr val="tx1"/>
                </a:solidFill>
                <a:latin typeface="Bahnschrift" panose="020B0502040204020203" pitchFamily="34" charset="0"/>
              </a:rPr>
              <a:t> </a:t>
            </a:r>
            <a:r>
              <a:rPr lang="vi-VN" sz="2400" dirty="0">
                <a:solidFill>
                  <a:schemeClr val="tx1"/>
                </a:solidFill>
                <a:latin typeface="Bahnschrift" panose="020B0502040204020203" pitchFamily="34" charset="0"/>
              </a:rPr>
              <a:t>Ban hành Khung tham chiếu ICT phát triển đô thị thông minh (phiên bản 1.0);</a:t>
            </a:r>
          </a:p>
          <a:p>
            <a:pPr marL="285750" indent="-285750" algn="just">
              <a:buFont typeface="Wingdings" panose="05000000000000000000" pitchFamily="2" charset="2"/>
              <a:buChar char="Ø"/>
              <a:defRPr/>
            </a:pPr>
            <a:endParaRPr lang="vi-VN" sz="2400" dirty="0">
              <a:solidFill>
                <a:schemeClr val="tx1"/>
              </a:solidFill>
              <a:latin typeface="Bahnschrift" panose="020B0502040204020203" pitchFamily="34" charset="0"/>
            </a:endParaRPr>
          </a:p>
          <a:p>
            <a:pPr marL="285750" indent="-285750" algn="just">
              <a:buFont typeface="Wingdings" panose="05000000000000000000" pitchFamily="2" charset="2"/>
              <a:buChar char="Ø"/>
              <a:defRPr/>
            </a:pPr>
            <a:r>
              <a:rPr lang="en-US" sz="2400" dirty="0" err="1">
                <a:solidFill>
                  <a:schemeClr val="tx1"/>
                </a:solidFill>
                <a:latin typeface="Bahnschrift" panose="020B0502040204020203" pitchFamily="34" charset="0"/>
                <a:cs typeface="Times New Roman" panose="02020603050405020304" pitchFamily="18" charset="0"/>
              </a:rPr>
              <a:t>Quyết</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định</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số</a:t>
            </a:r>
            <a:r>
              <a:rPr lang="en-US" sz="2400" dirty="0">
                <a:solidFill>
                  <a:schemeClr val="tx1"/>
                </a:solidFill>
                <a:latin typeface="Bahnschrift" panose="020B0502040204020203" pitchFamily="34" charset="0"/>
                <a:cs typeface="Times New Roman" panose="02020603050405020304" pitchFamily="18" charset="0"/>
              </a:rPr>
              <a:t> </a:t>
            </a:r>
            <a:r>
              <a:rPr lang="en-US" sz="2400" b="1" dirty="0">
                <a:solidFill>
                  <a:schemeClr val="tx1"/>
                </a:solidFill>
                <a:latin typeface="Bahnschrift" panose="020B0502040204020203" pitchFamily="34" charset="0"/>
                <a:cs typeface="Times New Roman" panose="02020603050405020304" pitchFamily="18" charset="0"/>
              </a:rPr>
              <a:t>749/QĐ-</a:t>
            </a:r>
            <a:r>
              <a:rPr lang="en-US" sz="2400" b="1" dirty="0" err="1">
                <a:solidFill>
                  <a:schemeClr val="tx1"/>
                </a:solidFill>
                <a:latin typeface="Bahnschrift" panose="020B0502040204020203" pitchFamily="34" charset="0"/>
                <a:cs typeface="Times New Roman" panose="02020603050405020304" pitchFamily="18" charset="0"/>
              </a:rPr>
              <a:t>TTg</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ngày</a:t>
            </a:r>
            <a:r>
              <a:rPr lang="en-US" sz="2400" dirty="0">
                <a:solidFill>
                  <a:schemeClr val="tx1"/>
                </a:solidFill>
                <a:latin typeface="Bahnschrift" panose="020B0502040204020203" pitchFamily="34" charset="0"/>
                <a:cs typeface="Times New Roman" panose="02020603050405020304" pitchFamily="18" charset="0"/>
              </a:rPr>
              <a:t> 03 </a:t>
            </a:r>
            <a:r>
              <a:rPr lang="en-US" sz="2400" dirty="0" err="1">
                <a:solidFill>
                  <a:schemeClr val="tx1"/>
                </a:solidFill>
                <a:latin typeface="Bahnschrift" panose="020B0502040204020203" pitchFamily="34" charset="0"/>
                <a:cs typeface="Times New Roman" panose="02020603050405020304" pitchFamily="18" charset="0"/>
              </a:rPr>
              <a:t>tháng</a:t>
            </a:r>
            <a:r>
              <a:rPr lang="en-US" sz="2400" dirty="0">
                <a:solidFill>
                  <a:schemeClr val="tx1"/>
                </a:solidFill>
                <a:latin typeface="Bahnschrift" panose="020B0502040204020203" pitchFamily="34" charset="0"/>
                <a:cs typeface="Times New Roman" panose="02020603050405020304" pitchFamily="18" charset="0"/>
              </a:rPr>
              <a:t> 6 </a:t>
            </a:r>
            <a:r>
              <a:rPr lang="en-US" sz="2400" dirty="0" err="1">
                <a:solidFill>
                  <a:schemeClr val="tx1"/>
                </a:solidFill>
                <a:latin typeface="Bahnschrift" panose="020B0502040204020203" pitchFamily="34" charset="0"/>
                <a:cs typeface="Times New Roman" panose="02020603050405020304" pitchFamily="18" charset="0"/>
              </a:rPr>
              <a:t>năm</a:t>
            </a:r>
            <a:r>
              <a:rPr lang="en-US" sz="2400" dirty="0">
                <a:solidFill>
                  <a:schemeClr val="tx1"/>
                </a:solidFill>
                <a:latin typeface="Bahnschrift" panose="020B0502040204020203" pitchFamily="34" charset="0"/>
                <a:cs typeface="Times New Roman" panose="02020603050405020304" pitchFamily="18" charset="0"/>
              </a:rPr>
              <a:t> 2020 </a:t>
            </a:r>
            <a:r>
              <a:rPr lang="en-US" sz="2400" dirty="0" err="1">
                <a:solidFill>
                  <a:schemeClr val="tx1"/>
                </a:solidFill>
                <a:latin typeface="Bahnschrift" panose="020B0502040204020203" pitchFamily="34" charset="0"/>
                <a:cs typeface="Times New Roman" panose="02020603050405020304" pitchFamily="18" charset="0"/>
              </a:rPr>
              <a:t>của</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Thủ</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Tướng</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Chính</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phủ</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phê</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duyệt</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Chương</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trình</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Chuyển</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đổi</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số</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Quốc</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gia</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đến</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năm</a:t>
            </a:r>
            <a:r>
              <a:rPr lang="en-US" sz="2400" dirty="0">
                <a:solidFill>
                  <a:schemeClr val="tx1"/>
                </a:solidFill>
                <a:latin typeface="Bahnschrift" panose="020B0502040204020203" pitchFamily="34" charset="0"/>
                <a:cs typeface="Times New Roman" panose="02020603050405020304" pitchFamily="18" charset="0"/>
              </a:rPr>
              <a:t> 2025, </a:t>
            </a:r>
            <a:r>
              <a:rPr lang="en-US" sz="2400" dirty="0" err="1">
                <a:solidFill>
                  <a:schemeClr val="tx1"/>
                </a:solidFill>
                <a:latin typeface="Bahnschrift" panose="020B0502040204020203" pitchFamily="34" charset="0"/>
                <a:cs typeface="Times New Roman" panose="02020603050405020304" pitchFamily="18" charset="0"/>
              </a:rPr>
              <a:t>định</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hướng</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đến</a:t>
            </a:r>
            <a:r>
              <a:rPr lang="en-US" sz="2400" dirty="0">
                <a:solidFill>
                  <a:schemeClr val="tx1"/>
                </a:solidFill>
                <a:latin typeface="Bahnschrift" panose="020B0502040204020203" pitchFamily="34" charset="0"/>
                <a:cs typeface="Times New Roman" panose="02020603050405020304" pitchFamily="18" charset="0"/>
              </a:rPr>
              <a:t> </a:t>
            </a:r>
            <a:r>
              <a:rPr lang="en-US" sz="2400" dirty="0" err="1">
                <a:solidFill>
                  <a:schemeClr val="tx1"/>
                </a:solidFill>
                <a:latin typeface="Bahnschrift" panose="020B0502040204020203" pitchFamily="34" charset="0"/>
                <a:cs typeface="Times New Roman" panose="02020603050405020304" pitchFamily="18" charset="0"/>
              </a:rPr>
              <a:t>năm</a:t>
            </a:r>
            <a:r>
              <a:rPr lang="en-US" sz="2400" dirty="0">
                <a:solidFill>
                  <a:schemeClr val="tx1"/>
                </a:solidFill>
                <a:latin typeface="Bahnschrift" panose="020B0502040204020203" pitchFamily="34" charset="0"/>
                <a:cs typeface="Times New Roman" panose="02020603050405020304" pitchFamily="18" charset="0"/>
              </a:rPr>
              <a:t> 2030”</a:t>
            </a:r>
            <a:r>
              <a:rPr lang="vi-VN" sz="2400" dirty="0">
                <a:solidFill>
                  <a:schemeClr val="tx1"/>
                </a:solidFill>
                <a:latin typeface="Bahnschrift" panose="020B0502040204020203" pitchFamily="34" charset="0"/>
                <a:cs typeface="Times New Roman" panose="02020603050405020304" pitchFamily="18" charset="0"/>
              </a:rPr>
              <a:t>;</a:t>
            </a:r>
            <a:endParaRPr lang="en-US" sz="2400" dirty="0">
              <a:solidFill>
                <a:schemeClr val="tx1"/>
              </a:solidFill>
              <a:latin typeface="Bahnschrift" panose="020B0502040204020203" pitchFamily="34" charset="0"/>
              <a:cs typeface="Times New Roman" panose="02020603050405020304" pitchFamily="18" charset="0"/>
            </a:endParaRPr>
          </a:p>
          <a:p>
            <a:pPr marL="285750" indent="-285750" algn="just">
              <a:buFont typeface="Wingdings" panose="05000000000000000000" pitchFamily="2" charset="2"/>
              <a:buChar char="Ø"/>
              <a:defRPr/>
            </a:pPr>
            <a:endParaRPr kumimoji="0" lang="en-US" sz="2400" b="0" i="0" u="none" strike="noStrike" kern="1200" cap="none" spc="0" normalizeH="0" baseline="0" noProof="0" dirty="0">
              <a:ln>
                <a:noFill/>
              </a:ln>
              <a:solidFill>
                <a:schemeClr val="tx1"/>
              </a:solidFill>
              <a:effectLst/>
              <a:uLnTx/>
              <a:uFillTx/>
              <a:latin typeface="Bahnschrift" panose="020B0502040204020203" pitchFamily="34" charset="0"/>
            </a:endParaRPr>
          </a:p>
          <a:p>
            <a:pPr marL="285750" indent="-285750" algn="just">
              <a:buFont typeface="Wingdings" panose="05000000000000000000" pitchFamily="2" charset="2"/>
              <a:buChar char="Ø"/>
              <a:defRPr/>
            </a:pPr>
            <a:r>
              <a:rPr lang="vi-VN" sz="2400" dirty="0">
                <a:solidFill>
                  <a:schemeClr val="tx1"/>
                </a:solidFill>
                <a:latin typeface="Bahnschrift" panose="020B0502040204020203" pitchFamily="34" charset="0"/>
                <a:cs typeface="Times New Roman" panose="02020603050405020304" pitchFamily="18" charset="0"/>
              </a:rPr>
              <a:t>Quyết định số </a:t>
            </a:r>
            <a:r>
              <a:rPr lang="vi-VN" sz="2400" b="1" dirty="0">
                <a:solidFill>
                  <a:schemeClr val="tx1"/>
                </a:solidFill>
                <a:latin typeface="Bahnschrift" panose="020B0502040204020203" pitchFamily="34" charset="0"/>
                <a:cs typeface="Times New Roman" panose="02020603050405020304" pitchFamily="18" charset="0"/>
              </a:rPr>
              <a:t>942/QĐ-TTg </a:t>
            </a:r>
            <a:r>
              <a:rPr lang="vi-VN" sz="2400" dirty="0">
                <a:solidFill>
                  <a:schemeClr val="tx1"/>
                </a:solidFill>
                <a:latin typeface="Bahnschrift" panose="020B0502040204020203" pitchFamily="34" charset="0"/>
                <a:cs typeface="Times New Roman" panose="02020603050405020304" pitchFamily="18" charset="0"/>
              </a:rPr>
              <a:t>ngày 15/06/2021 của Thủ tướng Chính phủ về việc Phê duyệt Chiến lược phát triển Chính phủ điện tử hướng tới Chính phủ số giai đoạn 2021 – 2025, định hướng đến </a:t>
            </a:r>
            <a:r>
              <a:rPr lang="vi-VN" sz="2400">
                <a:solidFill>
                  <a:schemeClr val="tx1"/>
                </a:solidFill>
                <a:latin typeface="Bahnschrift" panose="020B0502040204020203" pitchFamily="34" charset="0"/>
                <a:cs typeface="Times New Roman" panose="02020603050405020304" pitchFamily="18" charset="0"/>
              </a:rPr>
              <a:t>năm 2030;</a:t>
            </a:r>
          </a:p>
        </p:txBody>
      </p:sp>
      <p:sp>
        <p:nvSpPr>
          <p:cNvPr id="9" name="Rectangle 8">
            <a:extLst>
              <a:ext uri="{FF2B5EF4-FFF2-40B4-BE49-F238E27FC236}">
                <a16:creationId xmlns:a16="http://schemas.microsoft.com/office/drawing/2014/main" id="{5E36143C-6969-4279-A12D-476AEDC1EBD7}"/>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9113382"/>
      </p:ext>
    </p:extLst>
  </p:cSld>
  <p:clrMapOvr>
    <a:masterClrMapping/>
  </p:clrMapOvr>
  <p:transition spd="med">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752" y="1279145"/>
            <a:ext cx="7973568" cy="4439921"/>
          </a:xfrm>
        </p:spPr>
        <p:txBody>
          <a:bodyPr>
            <a:normAutofit lnSpcReduction="10000"/>
          </a:bodyPr>
          <a:lstStyle/>
          <a:p>
            <a:pPr algn="just">
              <a:lnSpc>
                <a:spcPct val="100000"/>
              </a:lnSpc>
              <a:spcBef>
                <a:spcPts val="600"/>
              </a:spcBef>
              <a:spcAft>
                <a:spcPts val="600"/>
              </a:spcAft>
              <a:buFont typeface="Wingdings" panose="05000000000000000000" pitchFamily="2" charset="2"/>
              <a:buChar char="v"/>
            </a:pPr>
            <a:r>
              <a:rPr lang="vi-VN" sz="2000" dirty="0">
                <a:latin typeface="Bahnschrift" panose="020B0502040204020203" pitchFamily="34" charset="0"/>
              </a:rPr>
              <a:t>Lấy người dân làm </a:t>
            </a:r>
            <a:r>
              <a:rPr lang="vi-VN" sz="2000">
                <a:latin typeface="Bahnschrift" panose="020B0502040204020203" pitchFamily="34" charset="0"/>
              </a:rPr>
              <a:t>trung tâm</a:t>
            </a:r>
            <a:r>
              <a:rPr lang="en-US" sz="2000">
                <a:latin typeface="Bahnschrift" panose="020B0502040204020203" pitchFamily="34" charset="0"/>
              </a:rPr>
              <a:t>.</a:t>
            </a:r>
          </a:p>
          <a:p>
            <a:pPr algn="just">
              <a:lnSpc>
                <a:spcPct val="100000"/>
              </a:lnSpc>
              <a:spcBef>
                <a:spcPts val="600"/>
              </a:spcBef>
              <a:spcAft>
                <a:spcPts val="600"/>
              </a:spcAft>
              <a:buFont typeface="Wingdings" panose="05000000000000000000" pitchFamily="2" charset="2"/>
              <a:buChar char="v"/>
            </a:pPr>
            <a:r>
              <a:rPr lang="vi-VN" sz="2000">
                <a:latin typeface="Bahnschrift" panose="020B0502040204020203" pitchFamily="34" charset="0"/>
              </a:rPr>
              <a:t>Bảo </a:t>
            </a:r>
            <a:r>
              <a:rPr lang="vi-VN" sz="2000" dirty="0">
                <a:latin typeface="Bahnschrift" panose="020B0502040204020203" pitchFamily="34" charset="0"/>
              </a:rPr>
              <a:t>đảm năng lực cơ sở hạ tầng thông tin tạo ra hệ sinh thái số đáp ứng nhu cầu phát triển các ứng dụng, dịch vụ đô thị thông minh. Đẩy mạnh dùng chung cơ sở hạ tầng thông tin, khuyến khích dữ liệu mở (open data) bao gồm những dữ liệu có thể hiểu được (được mô tả tường minh), sử dụng và khai thác được bởi tất cả các bên tham gia xây dựng đô thị thông minh. Dữ liệu mở do chính quyền địa phương sở hữu và chia sẻ cho các bên liên quan (nếu </a:t>
            </a:r>
            <a:r>
              <a:rPr lang="vi-VN" sz="2000">
                <a:latin typeface="Bahnschrift" panose="020B0502040204020203" pitchFamily="34" charset="0"/>
              </a:rPr>
              <a:t>cần).</a:t>
            </a:r>
            <a:endParaRPr lang="en-US" sz="2000">
              <a:latin typeface="Bahnschrift" panose="020B0502040204020203" pitchFamily="34" charset="0"/>
            </a:endParaRPr>
          </a:p>
          <a:p>
            <a:pPr algn="just">
              <a:lnSpc>
                <a:spcPct val="100000"/>
              </a:lnSpc>
              <a:spcBef>
                <a:spcPts val="600"/>
              </a:spcBef>
              <a:spcAft>
                <a:spcPts val="600"/>
              </a:spcAft>
              <a:buFont typeface="Wingdings" panose="05000000000000000000" pitchFamily="2" charset="2"/>
              <a:buChar char="v"/>
            </a:pPr>
            <a:r>
              <a:rPr lang="vi-VN" sz="2000">
                <a:latin typeface="Bahnschrift" panose="020B0502040204020203" pitchFamily="34" charset="0"/>
              </a:rPr>
              <a:t>Bảo </a:t>
            </a:r>
            <a:r>
              <a:rPr lang="vi-VN" sz="2000" dirty="0">
                <a:latin typeface="Bahnschrift" panose="020B0502040204020203" pitchFamily="34" charset="0"/>
              </a:rPr>
              <a:t>đảm tính trung lập về </a:t>
            </a:r>
            <a:r>
              <a:rPr lang="vi-VN" sz="2000">
                <a:latin typeface="Bahnschrift" panose="020B0502040204020203" pitchFamily="34" charset="0"/>
              </a:rPr>
              <a:t>công nghệ</a:t>
            </a:r>
            <a:r>
              <a:rPr lang="vi-VN" sz="2000" dirty="0">
                <a:latin typeface="Bahnschrift" panose="020B0502040204020203" pitchFamily="34" charset="0"/>
              </a:rPr>
              <a:t>; chú trọng áp dụng các công nghệ ICT phù hợp với đô thị thông minh như Internet Vạn vật (IoT), điện toán đám mây, phân tích dữ liệu lớn, trí tuệ nhân tạo... và có khả năng tương thích với nhiều nền tảng; tận dụng, tối ưu cơ sở hạ tầng ICT sẵn có.</a:t>
            </a:r>
          </a:p>
        </p:txBody>
      </p:sp>
      <p:sp>
        <p:nvSpPr>
          <p:cNvPr id="8" name="TextBox 7"/>
          <p:cNvSpPr txBox="1"/>
          <p:nvPr/>
        </p:nvSpPr>
        <p:spPr>
          <a:xfrm>
            <a:off x="428774" y="2375252"/>
            <a:ext cx="2298692" cy="1015663"/>
          </a:xfrm>
          <a:prstGeom prst="rect">
            <a:avLst/>
          </a:prstGeom>
          <a:noFill/>
        </p:spPr>
        <p:txBody>
          <a:bodyPr wrap="square" rtlCol="0">
            <a:spAutoFit/>
          </a:bodyPr>
          <a:lstStyle/>
          <a:p>
            <a:pPr algn="just"/>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minh: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680" y="3499106"/>
            <a:ext cx="1711616" cy="1856668"/>
          </a:xfrm>
          <a:prstGeom prst="rect">
            <a:avLst/>
          </a:prstGeom>
        </p:spPr>
      </p:pic>
      <p:sp>
        <p:nvSpPr>
          <p:cNvPr id="6" name="Rectangle 5">
            <a:extLst>
              <a:ext uri="{FF2B5EF4-FFF2-40B4-BE49-F238E27FC236}">
                <a16:creationId xmlns:a16="http://schemas.microsoft.com/office/drawing/2014/main" id="{C9CED43E-0797-4DC0-AAEE-0F78BA3AB9B4}"/>
              </a:ext>
            </a:extLst>
          </p:cNvPr>
          <p:cNvSpPr/>
          <p:nvPr/>
        </p:nvSpPr>
        <p:spPr>
          <a:xfrm>
            <a:off x="-1" y="0"/>
            <a:ext cx="12191999" cy="553998"/>
          </a:xfrm>
          <a:prstGeom prst="rect">
            <a:avLst/>
          </a:prstGeom>
          <a:gradFill>
            <a:gsLst>
              <a:gs pos="100000">
                <a:schemeClr val="accent1">
                  <a:lumMod val="60000"/>
                  <a:lumOff val="40000"/>
                </a:schemeClr>
              </a:gs>
              <a:gs pos="0">
                <a:srgbClr val="013A92"/>
              </a:gs>
              <a:gs pos="49000">
                <a:srgbClr val="013A92">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C5B3A76B-2279-44BE-84F0-854E29C00D7C}"/>
              </a:ext>
            </a:extLst>
          </p:cNvPr>
          <p:cNvSpPr txBox="1">
            <a:spLocks/>
          </p:cNvSpPr>
          <p:nvPr/>
        </p:nvSpPr>
        <p:spPr>
          <a:xfrm>
            <a:off x="152166" y="-29777"/>
            <a:ext cx="6731234" cy="1160823"/>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0000" b="1">
                <a:solidFill>
                  <a:schemeClr val="bg1">
                    <a:lumMod val="95000"/>
                  </a:schemeClr>
                </a:solidFill>
                <a:latin typeface="Bahnschrift" panose="020B0502040204020203" pitchFamily="34" charset="0"/>
              </a:rPr>
              <a:t>&gt; </a:t>
            </a:r>
            <a:r>
              <a:rPr lang="en-US" sz="10000" b="1">
                <a:solidFill>
                  <a:schemeClr val="bg1">
                    <a:lumMod val="95000"/>
                  </a:schemeClr>
                </a:solidFill>
                <a:latin typeface="Bahnschrift" panose="020B0502040204020203" pitchFamily="34" charset="0"/>
              </a:rPr>
              <a:t>NGUYÊN TẮC CHUNG</a:t>
            </a:r>
            <a:br>
              <a:rPr lang="vi-VN" sz="10000" b="1" dirty="0">
                <a:solidFill>
                  <a:schemeClr val="bg1">
                    <a:lumMod val="95000"/>
                  </a:schemeClr>
                </a:solidFill>
                <a:latin typeface="Bahnschrift" panose="020B0502040204020203" pitchFamily="34" charset="0"/>
              </a:rPr>
            </a:br>
            <a:r>
              <a:rPr lang="vi-VN" sz="2600" b="1" dirty="0">
                <a:latin typeface="Bahnschrift" panose="020B0502040204020203" pitchFamily="34" charset="0"/>
              </a:rPr>
              <a:t> </a:t>
            </a:r>
            <a:br>
              <a:rPr lang="vi-VN" sz="2500" b="1" dirty="0">
                <a:latin typeface="Bahnschrift" panose="020B0502040204020203" pitchFamily="34" charset="0"/>
              </a:rPr>
            </a:br>
            <a:br>
              <a:rPr lang="vi-VN" sz="2500" b="1" dirty="0">
                <a:latin typeface="Bahnschrift" panose="020B0502040204020203" pitchFamily="34" charset="0"/>
              </a:rPr>
            </a:br>
            <a:endParaRPr lang="en-US" sz="2500" b="1" dirty="0">
              <a:latin typeface="Bahnschrift" panose="020B0502040204020203" pitchFamily="34" charset="0"/>
            </a:endParaRPr>
          </a:p>
        </p:txBody>
      </p:sp>
      <p:sp>
        <p:nvSpPr>
          <p:cNvPr id="10" name="Rectangle 9">
            <a:extLst>
              <a:ext uri="{FF2B5EF4-FFF2-40B4-BE49-F238E27FC236}">
                <a16:creationId xmlns:a16="http://schemas.microsoft.com/office/drawing/2014/main" id="{BC0EC493-0CE1-47AB-A887-5B68B353F1D8}"/>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7379504"/>
      </p:ext>
    </p:extLst>
  </p:cSld>
  <p:clrMapOvr>
    <a:masterClrMapping/>
  </p:clrMapOvr>
  <p:transition>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7783" y="899719"/>
            <a:ext cx="7973568" cy="5568814"/>
          </a:xfrm>
        </p:spPr>
        <p:txBody>
          <a:bodyPr>
            <a:normAutofit/>
          </a:bodyPr>
          <a:lstStyle/>
          <a:p>
            <a:pPr algn="just">
              <a:lnSpc>
                <a:spcPct val="100000"/>
              </a:lnSpc>
              <a:spcBef>
                <a:spcPts val="600"/>
              </a:spcBef>
              <a:spcAft>
                <a:spcPts val="600"/>
              </a:spcAft>
              <a:buFont typeface="Wingdings" panose="05000000000000000000" pitchFamily="2" charset="2"/>
              <a:buChar char="v"/>
            </a:pPr>
            <a:r>
              <a:rPr lang="vi-VN" sz="2000" dirty="0">
                <a:latin typeface="Bahnschrift" panose="020B0502040204020203" pitchFamily="34" charset="0"/>
              </a:rPr>
              <a:t>Bảo đảm an toàn, an ninh thông tin, năng lực ứng cứu, xử lý sự cố mất an toàn thông tin, đặc biệt là hạ tầng thông tin trọng yếu; bảo vệ thông tin riêng tư của người </a:t>
            </a:r>
            <a:r>
              <a:rPr lang="vi-VN" sz="2000">
                <a:latin typeface="Bahnschrift" panose="020B0502040204020203" pitchFamily="34" charset="0"/>
              </a:rPr>
              <a:t>dân.</a:t>
            </a:r>
            <a:endParaRPr lang="en-US" sz="2000">
              <a:latin typeface="Bahnschrift" panose="020B0502040204020203" pitchFamily="34" charset="0"/>
            </a:endParaRPr>
          </a:p>
          <a:p>
            <a:pPr algn="just">
              <a:lnSpc>
                <a:spcPct val="100000"/>
              </a:lnSpc>
              <a:spcBef>
                <a:spcPts val="600"/>
              </a:spcBef>
              <a:spcAft>
                <a:spcPts val="600"/>
              </a:spcAft>
              <a:buFont typeface="Wingdings" panose="05000000000000000000" pitchFamily="2" charset="2"/>
              <a:buChar char="v"/>
            </a:pPr>
            <a:r>
              <a:rPr lang="vi-VN" sz="2000">
                <a:latin typeface="Bahnschrift" panose="020B0502040204020203" pitchFamily="34" charset="0"/>
              </a:rPr>
              <a:t>Căn </a:t>
            </a:r>
            <a:r>
              <a:rPr lang="vi-VN" sz="2000" dirty="0">
                <a:latin typeface="Bahnschrift" panose="020B0502040204020203" pitchFamily="34" charset="0"/>
              </a:rPr>
              <a:t>cứ nhu cầu và điều kiện thực tế, địa phương chủ động xây dựng và triển khai Đề án tổng thể xây dựng đô thị thông minh, có tầm nhìn bám sát chủ trương, định hướng của Đảng và Chính phủ, gắn liền với các chiến lược, quy hoạch, kế hoạch phát triển kinh tế xã hội của mỗi địa phương (nhu cầu quản lý, nhu cầu của người dân, các điểm mạnh, điểm yếu, cơ hội và thách thức). Việc xây dựng đô thị thông minh phải đảm bảo tính kế thừa và phát triển bền vững các giá trị văn hóa – kinh tế, xã hội, các giá trị vật chất và phi vật chất của các địa </a:t>
            </a:r>
            <a:r>
              <a:rPr lang="vi-VN" sz="2000">
                <a:latin typeface="Bahnschrift" panose="020B0502040204020203" pitchFamily="34" charset="0"/>
              </a:rPr>
              <a:t>phương.</a:t>
            </a:r>
            <a:endParaRPr lang="en-US" sz="2000">
              <a:latin typeface="Bahnschrift" panose="020B0502040204020203" pitchFamily="34" charset="0"/>
            </a:endParaRPr>
          </a:p>
          <a:p>
            <a:pPr algn="just">
              <a:lnSpc>
                <a:spcPct val="100000"/>
              </a:lnSpc>
              <a:spcBef>
                <a:spcPts val="600"/>
              </a:spcBef>
              <a:spcAft>
                <a:spcPts val="600"/>
              </a:spcAft>
              <a:buFont typeface="Wingdings" panose="05000000000000000000" pitchFamily="2" charset="2"/>
              <a:buChar char="v"/>
            </a:pPr>
            <a:r>
              <a:rPr lang="vi-VN" sz="2000">
                <a:latin typeface="Bahnschrift" panose="020B0502040204020203" pitchFamily="34" charset="0"/>
              </a:rPr>
              <a:t>Ưu </a:t>
            </a:r>
            <a:r>
              <a:rPr lang="vi-VN" sz="2000" dirty="0">
                <a:latin typeface="Bahnschrift" panose="020B0502040204020203" pitchFamily="34" charset="0"/>
              </a:rPr>
              <a:t>tiên các nhiệm vụ có tính chất tổng thể và phục vụ liên ngành bao gồm Kiến trúc ICT phát triển đô thị thông minh tại địa phương, bảo đảm an toàn thông tin, hạ tầng băng rộng, v.v…</a:t>
            </a:r>
          </a:p>
        </p:txBody>
      </p:sp>
      <p:sp>
        <p:nvSpPr>
          <p:cNvPr id="8" name="TextBox 7"/>
          <p:cNvSpPr txBox="1"/>
          <p:nvPr/>
        </p:nvSpPr>
        <p:spPr>
          <a:xfrm>
            <a:off x="428774" y="2375252"/>
            <a:ext cx="2298692" cy="1015663"/>
          </a:xfrm>
          <a:prstGeom prst="rect">
            <a:avLst/>
          </a:prstGeom>
          <a:noFill/>
        </p:spPr>
        <p:txBody>
          <a:bodyPr wrap="square" rtlCol="0">
            <a:spAutoFit/>
          </a:bodyPr>
          <a:lstStyle/>
          <a:p>
            <a:pPr algn="just"/>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minh: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680" y="3499106"/>
            <a:ext cx="1711616" cy="1856668"/>
          </a:xfrm>
          <a:prstGeom prst="rect">
            <a:avLst/>
          </a:prstGeom>
        </p:spPr>
      </p:pic>
      <p:sp>
        <p:nvSpPr>
          <p:cNvPr id="6" name="Rectangle 5">
            <a:extLst>
              <a:ext uri="{FF2B5EF4-FFF2-40B4-BE49-F238E27FC236}">
                <a16:creationId xmlns:a16="http://schemas.microsoft.com/office/drawing/2014/main" id="{1C6D3D06-E4E4-4950-9FC5-6D623E23B0A2}"/>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A4E493A-AE78-4439-BF13-07B03999830E}"/>
              </a:ext>
            </a:extLst>
          </p:cNvPr>
          <p:cNvSpPr/>
          <p:nvPr/>
        </p:nvSpPr>
        <p:spPr>
          <a:xfrm>
            <a:off x="-1" y="0"/>
            <a:ext cx="12191999" cy="553998"/>
          </a:xfrm>
          <a:prstGeom prst="rect">
            <a:avLst/>
          </a:prstGeom>
          <a:gradFill>
            <a:gsLst>
              <a:gs pos="100000">
                <a:schemeClr val="accent1">
                  <a:lumMod val="60000"/>
                  <a:lumOff val="40000"/>
                </a:schemeClr>
              </a:gs>
              <a:gs pos="0">
                <a:srgbClr val="013A92"/>
              </a:gs>
              <a:gs pos="49000">
                <a:srgbClr val="013A92">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3">
            <a:extLst>
              <a:ext uri="{FF2B5EF4-FFF2-40B4-BE49-F238E27FC236}">
                <a16:creationId xmlns:a16="http://schemas.microsoft.com/office/drawing/2014/main" id="{11B78BA2-46C1-44D1-B454-E07BC670C17D}"/>
              </a:ext>
            </a:extLst>
          </p:cNvPr>
          <p:cNvSpPr txBox="1">
            <a:spLocks/>
          </p:cNvSpPr>
          <p:nvPr/>
        </p:nvSpPr>
        <p:spPr>
          <a:xfrm>
            <a:off x="152166" y="-29777"/>
            <a:ext cx="6731234" cy="1160823"/>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0000" b="1">
                <a:solidFill>
                  <a:schemeClr val="bg1">
                    <a:lumMod val="95000"/>
                  </a:schemeClr>
                </a:solidFill>
                <a:latin typeface="Bahnschrift" panose="020B0502040204020203" pitchFamily="34" charset="0"/>
              </a:rPr>
              <a:t>&gt; </a:t>
            </a:r>
            <a:r>
              <a:rPr lang="en-US" sz="10000" b="1">
                <a:solidFill>
                  <a:schemeClr val="bg1">
                    <a:lumMod val="95000"/>
                  </a:schemeClr>
                </a:solidFill>
                <a:latin typeface="Bahnschrift" panose="020B0502040204020203" pitchFamily="34" charset="0"/>
              </a:rPr>
              <a:t>NGUYÊN TẮC CHUNG</a:t>
            </a:r>
            <a:br>
              <a:rPr lang="vi-VN" sz="10000" b="1" dirty="0">
                <a:solidFill>
                  <a:schemeClr val="bg1">
                    <a:lumMod val="95000"/>
                  </a:schemeClr>
                </a:solidFill>
                <a:latin typeface="Bahnschrift" panose="020B0502040204020203" pitchFamily="34" charset="0"/>
              </a:rPr>
            </a:br>
            <a:r>
              <a:rPr lang="vi-VN" sz="2600" b="1" dirty="0">
                <a:latin typeface="Bahnschrift" panose="020B0502040204020203" pitchFamily="34" charset="0"/>
              </a:rPr>
              <a:t> </a:t>
            </a:r>
            <a:br>
              <a:rPr lang="vi-VN" sz="2500" b="1" dirty="0">
                <a:latin typeface="Bahnschrift" panose="020B0502040204020203" pitchFamily="34" charset="0"/>
              </a:rPr>
            </a:br>
            <a:br>
              <a:rPr lang="vi-VN" sz="2500" b="1" dirty="0">
                <a:latin typeface="Bahnschrift" panose="020B0502040204020203" pitchFamily="34" charset="0"/>
              </a:rPr>
            </a:br>
            <a:endParaRPr lang="en-US" sz="2500" b="1" dirty="0">
              <a:latin typeface="Bahnschrift" panose="020B0502040204020203" pitchFamily="34" charset="0"/>
            </a:endParaRPr>
          </a:p>
        </p:txBody>
      </p:sp>
    </p:spTree>
    <p:extLst>
      <p:ext uri="{BB962C8B-B14F-4D97-AF65-F5344CB8AC3E}">
        <p14:creationId xmlns:p14="http://schemas.microsoft.com/office/powerpoint/2010/main" val="3883830265"/>
      </p:ext>
    </p:extLst>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752" y="899719"/>
            <a:ext cx="7973568" cy="4982391"/>
          </a:xfrm>
        </p:spPr>
        <p:txBody>
          <a:bodyPr>
            <a:normAutofit/>
          </a:bodyPr>
          <a:lstStyle/>
          <a:p>
            <a:pPr algn="just">
              <a:lnSpc>
                <a:spcPct val="100000"/>
              </a:lnSpc>
              <a:spcBef>
                <a:spcPts val="600"/>
              </a:spcBef>
              <a:spcAft>
                <a:spcPts val="600"/>
              </a:spcAft>
              <a:buFont typeface="Wingdings" panose="05000000000000000000" pitchFamily="2" charset="2"/>
              <a:buChar char="v"/>
            </a:pPr>
            <a:r>
              <a:rPr lang="vi-VN" sz="2400">
                <a:latin typeface="Bahnschrift" panose="020B0502040204020203" pitchFamily="34" charset="0"/>
              </a:rPr>
              <a:t>Sử dụng lại trước khi mua hoặc xây dựng: Các ứng dụng, thành phần hệ thống nên được sử dụng lại nếu có thể, chỉ sử dụng giải pháp mua sắm hàng hóa nếu cần thiết và chỉ được xây dựng mới nếu có yêu cầu không thể thực hiện được.</a:t>
            </a:r>
            <a:endParaRPr lang="en-US" sz="2400">
              <a:latin typeface="Bahnschrift" panose="020B0502040204020203" pitchFamily="34" charset="0"/>
            </a:endParaRPr>
          </a:p>
          <a:p>
            <a:pPr algn="just">
              <a:lnSpc>
                <a:spcPct val="100000"/>
              </a:lnSpc>
              <a:spcBef>
                <a:spcPts val="600"/>
              </a:spcBef>
              <a:spcAft>
                <a:spcPts val="600"/>
              </a:spcAft>
              <a:buFont typeface="Wingdings" panose="05000000000000000000" pitchFamily="2" charset="2"/>
              <a:buChar char="v"/>
            </a:pPr>
            <a:r>
              <a:rPr lang="vi-VN" sz="2400">
                <a:latin typeface="Bahnschrift" panose="020B0502040204020203" pitchFamily="34" charset="0"/>
              </a:rPr>
              <a:t>Dữ liệu sẽ được quản lý để bảo đảm tính chính xác, chất lượng của dữ liệu để hỗ trợ ra các quyết định nghiệp vụ đúng đắn.</a:t>
            </a:r>
            <a:endParaRPr lang="en-US" sz="2400">
              <a:latin typeface="Bahnschrift" panose="020B0502040204020203" pitchFamily="34" charset="0"/>
            </a:endParaRPr>
          </a:p>
          <a:p>
            <a:pPr algn="just">
              <a:lnSpc>
                <a:spcPct val="100000"/>
              </a:lnSpc>
              <a:spcBef>
                <a:spcPts val="600"/>
              </a:spcBef>
              <a:spcAft>
                <a:spcPts val="600"/>
              </a:spcAft>
              <a:buFont typeface="Wingdings" panose="05000000000000000000" pitchFamily="2" charset="2"/>
              <a:buChar char="v"/>
            </a:pPr>
            <a:r>
              <a:rPr lang="vi-VN" sz="2400">
                <a:latin typeface="Bahnschrift" panose="020B0502040204020203" pitchFamily="34" charset="0"/>
              </a:rPr>
              <a:t>Bảo đảm dữ liệu được quản lý và chia sẻ: Dữ liệu để xử lý cùng loại nghiệp vụ của các cơ quan, tổ chức, cá nhân phải giống nhau và biết rõ nguồn gốc dữ liệu đó.</a:t>
            </a:r>
            <a:endParaRPr lang="vi-VN" sz="2400" dirty="0">
              <a:latin typeface="Bahnschrift" panose="020B0502040204020203" pitchFamily="34" charset="0"/>
            </a:endParaRPr>
          </a:p>
        </p:txBody>
      </p:sp>
      <p:sp>
        <p:nvSpPr>
          <p:cNvPr id="8" name="TextBox 7"/>
          <p:cNvSpPr txBox="1"/>
          <p:nvPr/>
        </p:nvSpPr>
        <p:spPr>
          <a:xfrm>
            <a:off x="428774" y="2375252"/>
            <a:ext cx="2298692" cy="1015663"/>
          </a:xfrm>
          <a:prstGeom prst="rect">
            <a:avLst/>
          </a:prstGeom>
          <a:noFill/>
        </p:spPr>
        <p:txBody>
          <a:bodyPr wrap="square" rtlCol="0">
            <a:spAutoFit/>
          </a:bodyPr>
          <a:lstStyle/>
          <a:p>
            <a:pPr algn="just"/>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minh: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680" y="3499106"/>
            <a:ext cx="1711616" cy="1856668"/>
          </a:xfrm>
          <a:prstGeom prst="rect">
            <a:avLst/>
          </a:prstGeom>
        </p:spPr>
      </p:pic>
      <p:sp>
        <p:nvSpPr>
          <p:cNvPr id="6" name="Rectangle 5">
            <a:extLst>
              <a:ext uri="{FF2B5EF4-FFF2-40B4-BE49-F238E27FC236}">
                <a16:creationId xmlns:a16="http://schemas.microsoft.com/office/drawing/2014/main" id="{B031115E-AFBE-4411-9536-7300E01A2A94}"/>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6A0879A-7CF7-4861-8DAB-A08758FB5C02}"/>
              </a:ext>
            </a:extLst>
          </p:cNvPr>
          <p:cNvSpPr/>
          <p:nvPr/>
        </p:nvSpPr>
        <p:spPr>
          <a:xfrm>
            <a:off x="-1" y="0"/>
            <a:ext cx="12191999" cy="553998"/>
          </a:xfrm>
          <a:prstGeom prst="rect">
            <a:avLst/>
          </a:prstGeom>
          <a:gradFill>
            <a:gsLst>
              <a:gs pos="100000">
                <a:schemeClr val="accent1">
                  <a:lumMod val="60000"/>
                  <a:lumOff val="40000"/>
                </a:schemeClr>
              </a:gs>
              <a:gs pos="0">
                <a:srgbClr val="013A92"/>
              </a:gs>
              <a:gs pos="49000">
                <a:srgbClr val="013A92">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3">
            <a:extLst>
              <a:ext uri="{FF2B5EF4-FFF2-40B4-BE49-F238E27FC236}">
                <a16:creationId xmlns:a16="http://schemas.microsoft.com/office/drawing/2014/main" id="{C1E1D602-BFB4-4328-A145-83BE5E81B762}"/>
              </a:ext>
            </a:extLst>
          </p:cNvPr>
          <p:cNvSpPr txBox="1">
            <a:spLocks/>
          </p:cNvSpPr>
          <p:nvPr/>
        </p:nvSpPr>
        <p:spPr>
          <a:xfrm>
            <a:off x="152166" y="-29777"/>
            <a:ext cx="6731234" cy="1160823"/>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0000" b="1">
                <a:solidFill>
                  <a:schemeClr val="bg1">
                    <a:lumMod val="95000"/>
                  </a:schemeClr>
                </a:solidFill>
                <a:latin typeface="Bahnschrift" panose="020B0502040204020203" pitchFamily="34" charset="0"/>
              </a:rPr>
              <a:t>&gt; </a:t>
            </a:r>
            <a:r>
              <a:rPr lang="en-US" sz="10000" b="1">
                <a:solidFill>
                  <a:schemeClr val="bg1">
                    <a:lumMod val="95000"/>
                  </a:schemeClr>
                </a:solidFill>
                <a:latin typeface="Bahnschrift" panose="020B0502040204020203" pitchFamily="34" charset="0"/>
              </a:rPr>
              <a:t>NGUYÊN TẮC CHUNG</a:t>
            </a:r>
            <a:br>
              <a:rPr lang="vi-VN" sz="10000" b="1" dirty="0">
                <a:solidFill>
                  <a:schemeClr val="bg1">
                    <a:lumMod val="95000"/>
                  </a:schemeClr>
                </a:solidFill>
                <a:latin typeface="Bahnschrift" panose="020B0502040204020203" pitchFamily="34" charset="0"/>
              </a:rPr>
            </a:br>
            <a:r>
              <a:rPr lang="vi-VN" sz="2600" b="1" dirty="0">
                <a:latin typeface="Bahnschrift" panose="020B0502040204020203" pitchFamily="34" charset="0"/>
              </a:rPr>
              <a:t> </a:t>
            </a:r>
            <a:br>
              <a:rPr lang="vi-VN" sz="2500" b="1" dirty="0">
                <a:latin typeface="Bahnschrift" panose="020B0502040204020203" pitchFamily="34" charset="0"/>
              </a:rPr>
            </a:br>
            <a:br>
              <a:rPr lang="vi-VN" sz="2500" b="1" dirty="0">
                <a:latin typeface="Bahnschrift" panose="020B0502040204020203" pitchFamily="34" charset="0"/>
              </a:rPr>
            </a:br>
            <a:endParaRPr lang="en-US" sz="2500" b="1" dirty="0">
              <a:latin typeface="Bahnschrift" panose="020B0502040204020203" pitchFamily="34" charset="0"/>
            </a:endParaRPr>
          </a:p>
        </p:txBody>
      </p:sp>
    </p:spTree>
    <p:extLst>
      <p:ext uri="{BB962C8B-B14F-4D97-AF65-F5344CB8AC3E}">
        <p14:creationId xmlns:p14="http://schemas.microsoft.com/office/powerpoint/2010/main" val="3918205797"/>
      </p:ext>
    </p:extLst>
  </p:cSld>
  <p:clrMapOvr>
    <a:masterClrMapping/>
  </p:clrMapOvr>
  <p:transition>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752" y="1033356"/>
            <a:ext cx="7973568" cy="4791287"/>
          </a:xfrm>
        </p:spPr>
        <p:txBody>
          <a:bodyPr>
            <a:normAutofit/>
          </a:bodyPr>
          <a:lstStyle/>
          <a:p>
            <a:pPr algn="just">
              <a:lnSpc>
                <a:spcPct val="100000"/>
              </a:lnSpc>
              <a:spcBef>
                <a:spcPts val="600"/>
              </a:spcBef>
              <a:spcAft>
                <a:spcPts val="600"/>
              </a:spcAft>
              <a:buFont typeface="Wingdings" panose="05000000000000000000" pitchFamily="2" charset="2"/>
              <a:buChar char="v"/>
            </a:pPr>
            <a:r>
              <a:rPr lang="vi-VN" sz="2400">
                <a:latin typeface="Bahnschrift" panose="020B0502040204020203" pitchFamily="34" charset="0"/>
              </a:rPr>
              <a:t>Dữ liệu truy cập được: Dữ liệu phải dễ tìm kiếm, truy vấn và hiển thị đúng một phiên bản gốc/thật.</a:t>
            </a:r>
            <a:endParaRPr lang="en-US" sz="2400">
              <a:latin typeface="Bahnschrift" panose="020B0502040204020203" pitchFamily="34" charset="0"/>
            </a:endParaRPr>
          </a:p>
          <a:p>
            <a:pPr algn="just">
              <a:lnSpc>
                <a:spcPct val="100000"/>
              </a:lnSpc>
              <a:spcBef>
                <a:spcPts val="600"/>
              </a:spcBef>
              <a:spcAft>
                <a:spcPts val="600"/>
              </a:spcAft>
              <a:buFont typeface="Wingdings" panose="05000000000000000000" pitchFamily="2" charset="2"/>
              <a:buChar char="v"/>
            </a:pPr>
            <a:r>
              <a:rPr lang="vi-VN" sz="2400">
                <a:latin typeface="Bahnschrift" panose="020B0502040204020203" pitchFamily="34" charset="0"/>
              </a:rPr>
              <a:t>Thí điểm các dịch vụ và ứng dụng mới: Xây dựng mẫu, thử nghiệm với người sử dụng và hoàn thiện từ trải nghiệm người sử dụng.</a:t>
            </a:r>
            <a:endParaRPr lang="en-US" sz="2400">
              <a:latin typeface="Bahnschrift" panose="020B0502040204020203" pitchFamily="34" charset="0"/>
            </a:endParaRPr>
          </a:p>
          <a:p>
            <a:pPr algn="just">
              <a:lnSpc>
                <a:spcPct val="100000"/>
              </a:lnSpc>
              <a:spcBef>
                <a:spcPts val="600"/>
              </a:spcBef>
              <a:spcAft>
                <a:spcPts val="600"/>
              </a:spcAft>
              <a:buFont typeface="Wingdings" panose="05000000000000000000" pitchFamily="2" charset="2"/>
              <a:buChar char="v"/>
            </a:pPr>
            <a:r>
              <a:rPr lang="vi-VN" sz="2400">
                <a:latin typeface="Bahnschrift" panose="020B0502040204020203" pitchFamily="34" charset="0"/>
              </a:rPr>
              <a:t>Sử dụng tiêu chuẩn mở và mã nguồn mở: Tiêu chuẩn mở phải được sử dụng trong tất cả các thiết kế giải pháp để thúc đẩy khả năng liên thông. Phần mềm mã nguồn mở phải được đánh giá, xem xét cùng với các phần mềm thương mại khi lựa chọn giải pháp công nghệ.</a:t>
            </a:r>
            <a:endParaRPr lang="vi-VN" sz="2400" dirty="0">
              <a:latin typeface="Bahnschrift" panose="020B0502040204020203" pitchFamily="34" charset="0"/>
            </a:endParaRPr>
          </a:p>
        </p:txBody>
      </p:sp>
      <p:sp>
        <p:nvSpPr>
          <p:cNvPr id="8" name="TextBox 7"/>
          <p:cNvSpPr txBox="1"/>
          <p:nvPr/>
        </p:nvSpPr>
        <p:spPr>
          <a:xfrm>
            <a:off x="428774" y="2375252"/>
            <a:ext cx="2298692" cy="1015663"/>
          </a:xfrm>
          <a:prstGeom prst="rect">
            <a:avLst/>
          </a:prstGeom>
          <a:noFill/>
        </p:spPr>
        <p:txBody>
          <a:bodyPr wrap="square" rtlCol="0">
            <a:spAutoFit/>
          </a:bodyPr>
          <a:lstStyle/>
          <a:p>
            <a:pPr algn="just"/>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minh: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680" y="3499106"/>
            <a:ext cx="1711616" cy="1856668"/>
          </a:xfrm>
          <a:prstGeom prst="rect">
            <a:avLst/>
          </a:prstGeom>
        </p:spPr>
      </p:pic>
      <p:sp>
        <p:nvSpPr>
          <p:cNvPr id="6" name="Rectangle 5">
            <a:extLst>
              <a:ext uri="{FF2B5EF4-FFF2-40B4-BE49-F238E27FC236}">
                <a16:creationId xmlns:a16="http://schemas.microsoft.com/office/drawing/2014/main" id="{6514A6D7-9A2F-4C45-A9D2-E6F99F9A6F5F}"/>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1BD2D0D-C85A-46FF-82A3-94C9BD476F15}"/>
              </a:ext>
            </a:extLst>
          </p:cNvPr>
          <p:cNvSpPr/>
          <p:nvPr/>
        </p:nvSpPr>
        <p:spPr>
          <a:xfrm>
            <a:off x="-1" y="0"/>
            <a:ext cx="12191999" cy="553998"/>
          </a:xfrm>
          <a:prstGeom prst="rect">
            <a:avLst/>
          </a:prstGeom>
          <a:gradFill>
            <a:gsLst>
              <a:gs pos="100000">
                <a:schemeClr val="accent1">
                  <a:lumMod val="60000"/>
                  <a:lumOff val="40000"/>
                </a:schemeClr>
              </a:gs>
              <a:gs pos="0">
                <a:srgbClr val="013A92"/>
              </a:gs>
              <a:gs pos="49000">
                <a:srgbClr val="013A92">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3">
            <a:extLst>
              <a:ext uri="{FF2B5EF4-FFF2-40B4-BE49-F238E27FC236}">
                <a16:creationId xmlns:a16="http://schemas.microsoft.com/office/drawing/2014/main" id="{34A903A9-572C-4244-A0C2-500BC6B852A4}"/>
              </a:ext>
            </a:extLst>
          </p:cNvPr>
          <p:cNvSpPr txBox="1">
            <a:spLocks/>
          </p:cNvSpPr>
          <p:nvPr/>
        </p:nvSpPr>
        <p:spPr>
          <a:xfrm>
            <a:off x="152166" y="-29777"/>
            <a:ext cx="6731234" cy="1160823"/>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0000" b="1">
                <a:solidFill>
                  <a:schemeClr val="bg1">
                    <a:lumMod val="95000"/>
                  </a:schemeClr>
                </a:solidFill>
                <a:latin typeface="Bahnschrift" panose="020B0502040204020203" pitchFamily="34" charset="0"/>
              </a:rPr>
              <a:t>&gt; </a:t>
            </a:r>
            <a:r>
              <a:rPr lang="en-US" sz="10000" b="1">
                <a:solidFill>
                  <a:schemeClr val="bg1">
                    <a:lumMod val="95000"/>
                  </a:schemeClr>
                </a:solidFill>
                <a:latin typeface="Bahnschrift" panose="020B0502040204020203" pitchFamily="34" charset="0"/>
              </a:rPr>
              <a:t>NGUYÊN TẮC CHUNG</a:t>
            </a:r>
            <a:br>
              <a:rPr lang="vi-VN" sz="10000" b="1" dirty="0">
                <a:solidFill>
                  <a:schemeClr val="bg1">
                    <a:lumMod val="95000"/>
                  </a:schemeClr>
                </a:solidFill>
                <a:latin typeface="Bahnschrift" panose="020B0502040204020203" pitchFamily="34" charset="0"/>
              </a:rPr>
            </a:br>
            <a:r>
              <a:rPr lang="vi-VN" sz="2600" b="1" dirty="0">
                <a:latin typeface="Bahnschrift" panose="020B0502040204020203" pitchFamily="34" charset="0"/>
              </a:rPr>
              <a:t> </a:t>
            </a:r>
            <a:br>
              <a:rPr lang="vi-VN" sz="2500" b="1" dirty="0">
                <a:latin typeface="Bahnschrift" panose="020B0502040204020203" pitchFamily="34" charset="0"/>
              </a:rPr>
            </a:br>
            <a:br>
              <a:rPr lang="vi-VN" sz="2500" b="1" dirty="0">
                <a:latin typeface="Bahnschrift" panose="020B0502040204020203" pitchFamily="34" charset="0"/>
              </a:rPr>
            </a:br>
            <a:endParaRPr lang="en-US" sz="2500" b="1" dirty="0">
              <a:latin typeface="Bahnschrift" panose="020B0502040204020203" pitchFamily="34" charset="0"/>
            </a:endParaRPr>
          </a:p>
        </p:txBody>
      </p:sp>
    </p:spTree>
    <p:extLst>
      <p:ext uri="{BB962C8B-B14F-4D97-AF65-F5344CB8AC3E}">
        <p14:creationId xmlns:p14="http://schemas.microsoft.com/office/powerpoint/2010/main" val="289165175"/>
      </p:ext>
    </p:extLst>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4409831-3312-42AC-8AE4-1B2681F713E0}"/>
              </a:ext>
            </a:extLst>
          </p:cNvPr>
          <p:cNvSpPr/>
          <p:nvPr/>
        </p:nvSpPr>
        <p:spPr>
          <a:xfrm>
            <a:off x="-1" y="0"/>
            <a:ext cx="12191999" cy="553998"/>
          </a:xfrm>
          <a:prstGeom prst="rect">
            <a:avLst/>
          </a:prstGeom>
          <a:gradFill>
            <a:gsLst>
              <a:gs pos="100000">
                <a:schemeClr val="accent1">
                  <a:lumMod val="60000"/>
                  <a:lumOff val="40000"/>
                </a:schemeClr>
              </a:gs>
              <a:gs pos="0">
                <a:srgbClr val="013A92"/>
              </a:gs>
              <a:gs pos="49000">
                <a:srgbClr val="013A92">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3">
            <a:extLst>
              <a:ext uri="{FF2B5EF4-FFF2-40B4-BE49-F238E27FC236}">
                <a16:creationId xmlns:a16="http://schemas.microsoft.com/office/drawing/2014/main" id="{47CA49DE-83E6-413F-A60F-333F4518F3C5}"/>
              </a:ext>
            </a:extLst>
          </p:cNvPr>
          <p:cNvSpPr txBox="1">
            <a:spLocks/>
          </p:cNvSpPr>
          <p:nvPr/>
        </p:nvSpPr>
        <p:spPr>
          <a:xfrm>
            <a:off x="256941" y="-26413"/>
            <a:ext cx="11678118" cy="580412"/>
          </a:xfrm>
          <a:prstGeom prst="rect">
            <a:avLst/>
          </a:prstGeom>
        </p:spPr>
        <p:txBody>
          <a:bodyPr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10000" b="1">
                <a:solidFill>
                  <a:schemeClr val="bg1">
                    <a:lumMod val="95000"/>
                  </a:schemeClr>
                </a:solidFill>
                <a:latin typeface="Bahnschrift" panose="020B0502040204020203" pitchFamily="34" charset="0"/>
              </a:rPr>
              <a:t>KHUNG KIẾN TRÚC ICT PHÁT TRIỂN ĐÔ THỊ THÔNG MINH</a:t>
            </a:r>
            <a:endParaRPr lang="en-US" sz="2500" b="1" dirty="0">
              <a:latin typeface="Bahnschrift" panose="020B0502040204020203" pitchFamily="34" charset="0"/>
            </a:endParaRPr>
          </a:p>
        </p:txBody>
      </p:sp>
      <p:sp>
        <p:nvSpPr>
          <p:cNvPr id="9" name="Rectangle 8">
            <a:extLst>
              <a:ext uri="{FF2B5EF4-FFF2-40B4-BE49-F238E27FC236}">
                <a16:creationId xmlns:a16="http://schemas.microsoft.com/office/drawing/2014/main" id="{E8D79345-8EC8-45A3-83D2-9B9AD4411A90}"/>
              </a:ext>
            </a:extLst>
          </p:cNvPr>
          <p:cNvSpPr/>
          <p:nvPr/>
        </p:nvSpPr>
        <p:spPr>
          <a:xfrm>
            <a:off x="0" y="6661150"/>
            <a:ext cx="12192000" cy="100377"/>
          </a:xfrm>
          <a:prstGeom prst="rect">
            <a:avLst/>
          </a:prstGeom>
          <a:gradFill flip="none" rotWithShape="1">
            <a:gsLst>
              <a:gs pos="99000">
                <a:srgbClr val="01359D"/>
              </a:gs>
              <a:gs pos="50000">
                <a:schemeClr val="accent6">
                  <a:lumMod val="97000"/>
                  <a:lumOff val="3000"/>
                </a:schemeClr>
              </a:gs>
              <a:gs pos="0">
                <a:srgbClr val="69DA2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E9BDAF7-CCCF-4B8B-BED7-E525DFFD44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47798" y="620899"/>
            <a:ext cx="9296399" cy="5973349"/>
          </a:xfrm>
          <a:prstGeom prst="rect">
            <a:avLst/>
          </a:prstGeom>
        </p:spPr>
      </p:pic>
    </p:spTree>
    <p:extLst>
      <p:ext uri="{BB962C8B-B14F-4D97-AF65-F5344CB8AC3E}">
        <p14:creationId xmlns:p14="http://schemas.microsoft.com/office/powerpoint/2010/main" val="1965787254"/>
      </p:ext>
    </p:extLst>
  </p:cSld>
  <p:clrMapOvr>
    <a:masterClrMapping/>
  </p:clrMapOvr>
  <p:transition spd="med">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7035</TotalTime>
  <Words>3584</Words>
  <Application>Microsoft Office PowerPoint</Application>
  <PresentationFormat>Widescreen</PresentationFormat>
  <Paragraphs>235</Paragraphs>
  <Slides>21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Bahnschrift</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Hải Anh Nguyễn</cp:lastModifiedBy>
  <cp:revision>471</cp:revision>
  <dcterms:created xsi:type="dcterms:W3CDTF">2020-05-12T08:39:58Z</dcterms:created>
  <dcterms:modified xsi:type="dcterms:W3CDTF">2023-11-18T09:58:06Z</dcterms:modified>
</cp:coreProperties>
</file>