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6939" y="82042"/>
            <a:ext cx="8873490" cy="10200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8200" y="1246377"/>
            <a:ext cx="10515600" cy="0"/>
          </a:xfrm>
          <a:custGeom>
            <a:avLst/>
            <a:gdLst/>
            <a:ahLst/>
            <a:cxnLst/>
            <a:rect l="l" t="t" r="r" b="b"/>
            <a:pathLst>
              <a:path w="10515600" h="0">
                <a:moveTo>
                  <a:pt x="0" y="0"/>
                </a:moveTo>
                <a:lnTo>
                  <a:pt x="10515600" y="0"/>
                </a:lnTo>
              </a:path>
            </a:pathLst>
          </a:custGeom>
          <a:ln w="63500">
            <a:solidFill>
              <a:srgbClr val="4471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404825"/>
            <a:ext cx="10500995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609801"/>
            <a:ext cx="10177780" cy="39566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hyperlink" Target="http://dbi.gov.vn/" TargetMode="Externa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31902"/>
            <a:ext cx="12192000" cy="6826250"/>
            <a:chOff x="0" y="31902"/>
            <a:chExt cx="12192000" cy="68262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57249"/>
              <a:ext cx="12191961" cy="6000746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599431" y="3475253"/>
              <a:ext cx="3983990" cy="641985"/>
            </a:xfrm>
            <a:custGeom>
              <a:avLst/>
              <a:gdLst/>
              <a:ahLst/>
              <a:cxnLst/>
              <a:rect l="l" t="t" r="r" b="b"/>
              <a:pathLst>
                <a:path w="3983990" h="641985">
                  <a:moveTo>
                    <a:pt x="3983990" y="0"/>
                  </a:moveTo>
                  <a:lnTo>
                    <a:pt x="0" y="0"/>
                  </a:lnTo>
                  <a:lnTo>
                    <a:pt x="0" y="641832"/>
                  </a:lnTo>
                  <a:lnTo>
                    <a:pt x="3983990" y="641832"/>
                  </a:lnTo>
                  <a:lnTo>
                    <a:pt x="3983990" y="0"/>
                  </a:lnTo>
                  <a:close/>
                </a:path>
              </a:pathLst>
            </a:custGeom>
            <a:solidFill>
              <a:srgbClr val="1E41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99431" y="3475253"/>
              <a:ext cx="3983990" cy="641985"/>
            </a:xfrm>
            <a:custGeom>
              <a:avLst/>
              <a:gdLst/>
              <a:ahLst/>
              <a:cxnLst/>
              <a:rect l="l" t="t" r="r" b="b"/>
              <a:pathLst>
                <a:path w="3983990" h="641985">
                  <a:moveTo>
                    <a:pt x="0" y="641832"/>
                  </a:moveTo>
                  <a:lnTo>
                    <a:pt x="3983990" y="641832"/>
                  </a:lnTo>
                  <a:lnTo>
                    <a:pt x="3983990" y="0"/>
                  </a:lnTo>
                  <a:lnTo>
                    <a:pt x="0" y="0"/>
                  </a:lnTo>
                  <a:lnTo>
                    <a:pt x="0" y="641832"/>
                  </a:lnTo>
                  <a:close/>
                </a:path>
              </a:pathLst>
            </a:custGeom>
            <a:ln w="12700">
              <a:solidFill>
                <a:srgbClr val="1E417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9854" y="31902"/>
              <a:ext cx="825347" cy="82534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37385" y="2022094"/>
            <a:ext cx="831532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Các</a:t>
            </a:r>
            <a:r>
              <a:rPr dirty="0" sz="5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mô</a:t>
            </a:r>
            <a:r>
              <a:rPr dirty="0" sz="5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hình</a:t>
            </a:r>
            <a:r>
              <a:rPr dirty="0" sz="5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đánh</a:t>
            </a:r>
            <a:r>
              <a:rPr dirty="0" sz="5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giá</a:t>
            </a:r>
            <a:r>
              <a:rPr dirty="0" sz="54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mức</a:t>
            </a:r>
            <a:r>
              <a:rPr dirty="0" sz="5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400" spc="-25">
                <a:solidFill>
                  <a:srgbClr val="FFFFFF"/>
                </a:solidFill>
                <a:latin typeface="Calibri"/>
                <a:cs typeface="Calibri"/>
              </a:rPr>
              <a:t>độ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164460" y="2762453"/>
            <a:ext cx="7863205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chuyển</a:t>
            </a:r>
            <a:r>
              <a:rPr dirty="0" sz="5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đổi</a:t>
            </a:r>
            <a:r>
              <a:rPr dirty="0" sz="5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số</a:t>
            </a:r>
            <a:r>
              <a:rPr dirty="0" sz="5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400">
                <a:solidFill>
                  <a:srgbClr val="FFFFFF"/>
                </a:solidFill>
                <a:latin typeface="Calibri"/>
                <a:cs typeface="Calibri"/>
              </a:rPr>
              <a:t>doanh</a:t>
            </a:r>
            <a:r>
              <a:rPr dirty="0" sz="54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5400" spc="-10">
                <a:solidFill>
                  <a:srgbClr val="FFFFFF"/>
                </a:solidFill>
                <a:latin typeface="Calibri"/>
                <a:cs typeface="Calibri"/>
              </a:rPr>
              <a:t>nghiệp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077461" y="4727575"/>
            <a:ext cx="4038600" cy="18942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60705">
              <a:lnSpc>
                <a:spcPct val="1361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Người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trình</a:t>
            </a:r>
            <a:r>
              <a:rPr dirty="0" sz="18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bày: Hoàng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Sơn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Chuyên</a:t>
            </a:r>
            <a:r>
              <a:rPr dirty="0" sz="18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viên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Vụ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Kinh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tế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số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và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Xã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hội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số</a:t>
            </a:r>
            <a:endParaRPr sz="1800">
              <a:latin typeface="Arial"/>
              <a:cs typeface="Arial"/>
            </a:endParaRPr>
          </a:p>
          <a:p>
            <a:pPr marL="522605">
              <a:lnSpc>
                <a:spcPct val="100000"/>
              </a:lnSpc>
              <a:spcBef>
                <a:spcPts val="79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Bộ</a:t>
            </a:r>
            <a:r>
              <a:rPr dirty="0" sz="18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Thông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tin</a:t>
            </a:r>
            <a:r>
              <a:rPr dirty="0" sz="18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và</a:t>
            </a:r>
            <a:r>
              <a:rPr dirty="0" sz="18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Truyền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thông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45720">
              <a:lnSpc>
                <a:spcPct val="100000"/>
              </a:lnSpc>
              <a:spcBef>
                <a:spcPts val="1425"/>
              </a:spcBef>
            </a:pP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Bình</a:t>
            </a:r>
            <a:r>
              <a:rPr dirty="0" sz="18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Sơn,</a:t>
            </a:r>
            <a:r>
              <a:rPr dirty="0" sz="18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Ngày 26</a:t>
            </a:r>
            <a:r>
              <a:rPr dirty="0" sz="1800" spc="-20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Tháng 9</a:t>
            </a:r>
            <a:r>
              <a:rPr dirty="0" sz="1800" spc="-1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FFFFFF"/>
                </a:solidFill>
                <a:latin typeface="Arial"/>
                <a:cs typeface="Arial"/>
              </a:rPr>
              <a:t>Năm</a:t>
            </a:r>
            <a:r>
              <a:rPr dirty="0" sz="1800" spc="-5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 i="1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404110" y="82042"/>
            <a:ext cx="738632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b="1">
                <a:latin typeface="Calibri"/>
                <a:cs typeface="Calibri"/>
              </a:rPr>
              <a:t>BỘ</a:t>
            </a:r>
            <a:r>
              <a:rPr dirty="0" sz="4000" spc="-135" b="1">
                <a:latin typeface="Calibri"/>
                <a:cs typeface="Calibri"/>
              </a:rPr>
              <a:t> </a:t>
            </a:r>
            <a:r>
              <a:rPr dirty="0" sz="4000" b="1">
                <a:latin typeface="Calibri"/>
                <a:cs typeface="Calibri"/>
              </a:rPr>
              <a:t>THÔNG</a:t>
            </a:r>
            <a:r>
              <a:rPr dirty="0" sz="4000" spc="-110" b="1">
                <a:latin typeface="Calibri"/>
                <a:cs typeface="Calibri"/>
              </a:rPr>
              <a:t> </a:t>
            </a:r>
            <a:r>
              <a:rPr dirty="0" sz="4000" b="1">
                <a:latin typeface="Calibri"/>
                <a:cs typeface="Calibri"/>
              </a:rPr>
              <a:t>TIN</a:t>
            </a:r>
            <a:r>
              <a:rPr dirty="0" sz="4000" spc="-114" b="1">
                <a:latin typeface="Calibri"/>
                <a:cs typeface="Calibri"/>
              </a:rPr>
              <a:t> </a:t>
            </a:r>
            <a:r>
              <a:rPr dirty="0" sz="4000" spc="-50" b="1">
                <a:latin typeface="Calibri"/>
                <a:cs typeface="Calibri"/>
              </a:rPr>
              <a:t>VÀ</a:t>
            </a:r>
            <a:r>
              <a:rPr dirty="0" sz="4000" spc="-114" b="1">
                <a:latin typeface="Calibri"/>
                <a:cs typeface="Calibri"/>
              </a:rPr>
              <a:t> </a:t>
            </a:r>
            <a:r>
              <a:rPr dirty="0" sz="4000" b="1">
                <a:latin typeface="Calibri"/>
                <a:cs typeface="Calibri"/>
              </a:rPr>
              <a:t>TRUYỀN</a:t>
            </a:r>
            <a:r>
              <a:rPr dirty="0" sz="4000" spc="-114" b="1">
                <a:latin typeface="Calibri"/>
                <a:cs typeface="Calibri"/>
              </a:rPr>
              <a:t> </a:t>
            </a:r>
            <a:r>
              <a:rPr dirty="0" sz="4000" spc="-10" b="1">
                <a:latin typeface="Calibri"/>
                <a:cs typeface="Calibri"/>
              </a:rPr>
              <a:t>THÔNG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336118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latin typeface="Arial"/>
                <a:cs typeface="Arial"/>
              </a:rPr>
              <a:t>Doanh</a:t>
            </a:r>
            <a:r>
              <a:rPr dirty="0" sz="4400" spc="-25" b="0">
                <a:latin typeface="Arial"/>
                <a:cs typeface="Arial"/>
              </a:rPr>
              <a:t> </a:t>
            </a:r>
            <a:r>
              <a:rPr dirty="0" sz="4400" b="0">
                <a:latin typeface="Arial"/>
                <a:cs typeface="Arial"/>
              </a:rPr>
              <a:t>nghiệp chưa</a:t>
            </a:r>
            <a:r>
              <a:rPr dirty="0" sz="4400" spc="-10" b="0">
                <a:latin typeface="Arial"/>
                <a:cs typeface="Arial"/>
              </a:rPr>
              <a:t> </a:t>
            </a:r>
            <a:r>
              <a:rPr dirty="0" sz="4400" b="0">
                <a:latin typeface="Arial"/>
                <a:cs typeface="Arial"/>
              </a:rPr>
              <a:t>biết</a:t>
            </a:r>
            <a:r>
              <a:rPr dirty="0" sz="4400" spc="-15" b="0">
                <a:latin typeface="Arial"/>
                <a:cs typeface="Arial"/>
              </a:rPr>
              <a:t> </a:t>
            </a:r>
            <a:r>
              <a:rPr dirty="0" sz="4400" b="0">
                <a:latin typeface="Arial"/>
                <a:cs typeface="Arial"/>
              </a:rPr>
              <a:t>làm</a:t>
            </a:r>
            <a:r>
              <a:rPr dirty="0" sz="4400" spc="-10" b="0">
                <a:latin typeface="Arial"/>
                <a:cs typeface="Arial"/>
              </a:rPr>
              <a:t> </a:t>
            </a:r>
            <a:r>
              <a:rPr dirty="0" sz="4400" b="0">
                <a:latin typeface="Arial"/>
                <a:cs typeface="Arial"/>
              </a:rPr>
              <a:t>CĐS</a:t>
            </a:r>
            <a:r>
              <a:rPr dirty="0" sz="4400" spc="-30" b="0">
                <a:latin typeface="Arial"/>
                <a:cs typeface="Arial"/>
              </a:rPr>
              <a:t> </a:t>
            </a:r>
            <a:r>
              <a:rPr dirty="0" sz="4400" spc="-50" b="0">
                <a:latin typeface="Arial"/>
                <a:cs typeface="Arial"/>
              </a:rPr>
              <a:t>?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645411"/>
            <a:ext cx="1017270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95"/>
              </a:spcBef>
              <a:tabLst>
                <a:tab pos="527685" algn="l"/>
              </a:tabLst>
            </a:pPr>
            <a:r>
              <a:rPr dirty="0" sz="2800" spc="-25">
                <a:latin typeface="Arial"/>
                <a:cs typeface="Arial"/>
              </a:rPr>
              <a:t>1.</a:t>
            </a:r>
            <a:r>
              <a:rPr dirty="0" sz="2800">
                <a:latin typeface="Arial"/>
                <a:cs typeface="Arial"/>
              </a:rPr>
              <a:t>	Nghiên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cứu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về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CĐS,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các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bài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học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thành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công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và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thất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bại,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hiểu </a:t>
            </a:r>
            <a:r>
              <a:rPr dirty="0" sz="2800">
                <a:latin typeface="Arial"/>
                <a:cs typeface="Arial"/>
              </a:rPr>
              <a:t>về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môi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trường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mạng,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nền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tảng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số,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giải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pháp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số,</a:t>
            </a:r>
            <a:r>
              <a:rPr dirty="0" sz="2800" spc="-19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ATTT…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9636" y="2738196"/>
            <a:ext cx="7441397" cy="29791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336118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 b="0">
                <a:latin typeface="Arial"/>
                <a:cs typeface="Arial"/>
              </a:rPr>
              <a:t>Doanh</a:t>
            </a:r>
            <a:r>
              <a:rPr dirty="0" sz="4400" spc="-25" b="0">
                <a:latin typeface="Arial"/>
                <a:cs typeface="Arial"/>
              </a:rPr>
              <a:t> </a:t>
            </a:r>
            <a:r>
              <a:rPr dirty="0" sz="4400" b="0">
                <a:latin typeface="Arial"/>
                <a:cs typeface="Arial"/>
              </a:rPr>
              <a:t>nghiệp chưa</a:t>
            </a:r>
            <a:r>
              <a:rPr dirty="0" sz="4400" spc="-10" b="0">
                <a:latin typeface="Arial"/>
                <a:cs typeface="Arial"/>
              </a:rPr>
              <a:t> </a:t>
            </a:r>
            <a:r>
              <a:rPr dirty="0" sz="4400" b="0">
                <a:latin typeface="Arial"/>
                <a:cs typeface="Arial"/>
              </a:rPr>
              <a:t>biết</a:t>
            </a:r>
            <a:r>
              <a:rPr dirty="0" sz="4400" spc="-15" b="0">
                <a:latin typeface="Arial"/>
                <a:cs typeface="Arial"/>
              </a:rPr>
              <a:t> </a:t>
            </a:r>
            <a:r>
              <a:rPr dirty="0" sz="4400" b="0">
                <a:latin typeface="Arial"/>
                <a:cs typeface="Arial"/>
              </a:rPr>
              <a:t>làm</a:t>
            </a:r>
            <a:r>
              <a:rPr dirty="0" sz="4400" spc="-10" b="0">
                <a:latin typeface="Arial"/>
                <a:cs typeface="Arial"/>
              </a:rPr>
              <a:t> </a:t>
            </a:r>
            <a:r>
              <a:rPr dirty="0" sz="4400" b="0">
                <a:latin typeface="Arial"/>
                <a:cs typeface="Arial"/>
              </a:rPr>
              <a:t>CĐS</a:t>
            </a:r>
            <a:r>
              <a:rPr dirty="0" sz="4400" spc="-30" b="0">
                <a:latin typeface="Arial"/>
                <a:cs typeface="Arial"/>
              </a:rPr>
              <a:t> </a:t>
            </a:r>
            <a:r>
              <a:rPr dirty="0" sz="4400" spc="-50" b="0">
                <a:latin typeface="Arial"/>
                <a:cs typeface="Arial"/>
              </a:rPr>
              <a:t>?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645411"/>
            <a:ext cx="10172700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95"/>
              </a:spcBef>
              <a:tabLst>
                <a:tab pos="527685" algn="l"/>
              </a:tabLst>
            </a:pPr>
            <a:r>
              <a:rPr dirty="0" sz="2800" spc="-25">
                <a:latin typeface="Arial"/>
                <a:cs typeface="Arial"/>
              </a:rPr>
              <a:t>1.</a:t>
            </a:r>
            <a:r>
              <a:rPr dirty="0" sz="2800">
                <a:latin typeface="Arial"/>
                <a:cs typeface="Arial"/>
              </a:rPr>
              <a:t>	Nghiên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cứu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về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CĐS,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các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bài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học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thành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công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và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thất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bại,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hiểu </a:t>
            </a:r>
            <a:r>
              <a:rPr dirty="0" sz="2800">
                <a:latin typeface="Arial"/>
                <a:cs typeface="Arial"/>
              </a:rPr>
              <a:t>về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môi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trường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mạng,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nền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tảng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số,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giải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pháp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số,</a:t>
            </a:r>
            <a:r>
              <a:rPr dirty="0" sz="2800" spc="-19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ATTT…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5130" y="2913202"/>
            <a:ext cx="3139866" cy="354926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98771" y="2802153"/>
            <a:ext cx="3213100" cy="361035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28864" y="2913214"/>
            <a:ext cx="4054602" cy="33853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Doanh</a:t>
            </a:r>
            <a:r>
              <a:rPr dirty="0" spc="-25"/>
              <a:t> </a:t>
            </a:r>
            <a:r>
              <a:rPr dirty="0"/>
              <a:t>nghiệp chưa</a:t>
            </a:r>
            <a:r>
              <a:rPr dirty="0" spc="-10"/>
              <a:t> </a:t>
            </a:r>
            <a:r>
              <a:rPr dirty="0"/>
              <a:t>biết</a:t>
            </a:r>
            <a:r>
              <a:rPr dirty="0" spc="-15"/>
              <a:t> </a:t>
            </a:r>
            <a:r>
              <a:rPr dirty="0"/>
              <a:t>làm</a:t>
            </a:r>
            <a:r>
              <a:rPr dirty="0" spc="-10"/>
              <a:t> </a:t>
            </a:r>
            <a:r>
              <a:rPr dirty="0"/>
              <a:t>CĐS</a:t>
            </a:r>
            <a:r>
              <a:rPr dirty="0" spc="-30"/>
              <a:t> </a:t>
            </a:r>
            <a:r>
              <a:rPr dirty="0" spc="-50"/>
              <a:t>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518310"/>
            <a:ext cx="2174240" cy="1132205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95"/>
              </a:spcBef>
              <a:buChar char="•"/>
              <a:tabLst>
                <a:tab pos="241935" algn="l"/>
              </a:tabLst>
            </a:pPr>
            <a:r>
              <a:rPr dirty="0" sz="2800">
                <a:latin typeface="Arial"/>
                <a:cs typeface="Arial"/>
              </a:rPr>
              <a:t>Tự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đánh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giá</a:t>
            </a:r>
            <a:endParaRPr sz="28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994"/>
              </a:spcBef>
              <a:buChar char="•"/>
              <a:tabLst>
                <a:tab pos="241935" algn="l"/>
              </a:tabLst>
            </a:pPr>
            <a:r>
              <a:rPr dirty="0" sz="2800">
                <a:latin typeface="Arial"/>
                <a:cs typeface="Arial"/>
              </a:rPr>
              <a:t>Thuê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tư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vấn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0633" y="3293376"/>
            <a:ext cx="5386959" cy="243966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200" y="3358146"/>
            <a:ext cx="4901184" cy="23749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Doanh</a:t>
            </a:r>
            <a:r>
              <a:rPr dirty="0" spc="-15"/>
              <a:t> </a:t>
            </a:r>
            <a:r>
              <a:rPr dirty="0"/>
              <a:t>nghiệp</a:t>
            </a:r>
            <a:r>
              <a:rPr dirty="0" spc="5"/>
              <a:t> </a:t>
            </a:r>
            <a:r>
              <a:rPr dirty="0"/>
              <a:t>đã</a:t>
            </a:r>
            <a:r>
              <a:rPr dirty="0" spc="-15"/>
              <a:t> </a:t>
            </a:r>
            <a:r>
              <a:rPr dirty="0"/>
              <a:t>biết</a:t>
            </a:r>
            <a:r>
              <a:rPr dirty="0" spc="-10"/>
              <a:t> </a:t>
            </a:r>
            <a:r>
              <a:rPr dirty="0"/>
              <a:t>mình</a:t>
            </a:r>
            <a:r>
              <a:rPr dirty="0" spc="-10"/>
              <a:t> </a:t>
            </a:r>
            <a:r>
              <a:rPr dirty="0"/>
              <a:t>ở</a:t>
            </a:r>
            <a:r>
              <a:rPr dirty="0" spc="-15"/>
              <a:t> </a:t>
            </a:r>
            <a:r>
              <a:rPr dirty="0"/>
              <a:t>đâu,</a:t>
            </a:r>
            <a:r>
              <a:rPr dirty="0" spc="-10"/>
              <a:t> </a:t>
            </a:r>
            <a:r>
              <a:rPr dirty="0"/>
              <a:t>làm</a:t>
            </a:r>
            <a:r>
              <a:rPr dirty="0" spc="-35"/>
              <a:t> </a:t>
            </a:r>
            <a:r>
              <a:rPr dirty="0" spc="-25"/>
              <a:t>gì?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465951"/>
            <a:ext cx="10139045" cy="3647440"/>
          </a:xfrm>
          <a:prstGeom prst="rect">
            <a:avLst/>
          </a:prstGeom>
        </p:spPr>
        <p:txBody>
          <a:bodyPr wrap="square" lIns="0" tIns="191770" rIns="0" bIns="0" rtlCol="0" vert="horz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510"/>
              </a:spcBef>
              <a:buAutoNum type="alphaLcParenR"/>
              <a:tabLst>
                <a:tab pos="527685" algn="l"/>
                <a:tab pos="528320" algn="l"/>
              </a:tabLst>
            </a:pPr>
            <a:r>
              <a:rPr dirty="0" sz="2800">
                <a:latin typeface="Arial"/>
                <a:cs typeface="Arial"/>
              </a:rPr>
              <a:t>Đưa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các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hoạt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động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của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mình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lên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môi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trường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mạng.</a:t>
            </a:r>
            <a:endParaRPr sz="2800">
              <a:latin typeface="Arial"/>
              <a:cs typeface="Arial"/>
            </a:endParaRPr>
          </a:p>
          <a:p>
            <a:pPr lvl="1" marL="166370" indent="-154305">
              <a:lnSpc>
                <a:spcPct val="100000"/>
              </a:lnSpc>
              <a:spcBef>
                <a:spcPts val="1015"/>
              </a:spcBef>
              <a:buChar char="-"/>
              <a:tabLst>
                <a:tab pos="167005" algn="l"/>
              </a:tabLst>
            </a:pPr>
            <a:r>
              <a:rPr dirty="0" sz="2000">
                <a:latin typeface="Arial"/>
                <a:cs typeface="Arial"/>
              </a:rPr>
              <a:t>Sử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dụng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các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nền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tảng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điện toán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đám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mây.</a:t>
            </a:r>
            <a:endParaRPr sz="2000">
              <a:latin typeface="Arial"/>
              <a:cs typeface="Arial"/>
            </a:endParaRPr>
          </a:p>
          <a:p>
            <a:pPr lvl="1" marL="166370" indent="-154305">
              <a:lnSpc>
                <a:spcPct val="100000"/>
              </a:lnSpc>
              <a:spcBef>
                <a:spcPts val="1005"/>
              </a:spcBef>
              <a:buChar char="-"/>
              <a:tabLst>
                <a:tab pos="167005" algn="l"/>
              </a:tabLst>
            </a:pPr>
            <a:r>
              <a:rPr dirty="0" sz="2000">
                <a:latin typeface="Arial"/>
                <a:cs typeface="Arial"/>
              </a:rPr>
              <a:t>Ưu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tiên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các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nền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tảng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Việt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Nam.</a:t>
            </a:r>
            <a:endParaRPr sz="2000">
              <a:latin typeface="Arial"/>
              <a:cs typeface="Arial"/>
            </a:endParaRPr>
          </a:p>
          <a:p>
            <a:pPr lvl="1" marL="166370" indent="-154305">
              <a:lnSpc>
                <a:spcPct val="100000"/>
              </a:lnSpc>
              <a:spcBef>
                <a:spcPts val="1000"/>
              </a:spcBef>
              <a:buChar char="-"/>
              <a:tabLst>
                <a:tab pos="167005" algn="l"/>
              </a:tabLst>
            </a:pPr>
            <a:r>
              <a:rPr dirty="0" sz="2000">
                <a:latin typeface="Arial"/>
                <a:cs typeface="Arial"/>
              </a:rPr>
              <a:t>Dễ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sử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dụng,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dùng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bao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nhiêu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trả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tiền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bấy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nhiêu,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bảo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đảm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an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toàn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thông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tin...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75"/>
              </a:spcBef>
            </a:pPr>
            <a:r>
              <a:rPr dirty="0" sz="2800">
                <a:latin typeface="Arial"/>
                <a:cs typeface="Arial"/>
              </a:rPr>
              <a:t>b)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Quá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nhiều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phần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mềm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Nền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tảng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số,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không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biết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chọn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Nền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tảng </a:t>
            </a:r>
            <a:r>
              <a:rPr dirty="0" sz="2800">
                <a:latin typeface="Arial"/>
                <a:cs typeface="Arial"/>
              </a:rPr>
              <a:t>số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nào</a:t>
            </a:r>
            <a:r>
              <a:rPr dirty="0" sz="2800" spc="-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là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phù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hợp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và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thực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sự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tốt?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dirty="0" sz="2000">
                <a:latin typeface="Arial"/>
                <a:cs typeface="Arial"/>
              </a:rPr>
              <a:t>Chọn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các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nền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tảng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có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tính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năng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ở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mức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đủ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sâu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để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phục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vụ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chính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xác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nhu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cầu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của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doanh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nghiệp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nhưng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phải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rất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dễ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dùng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và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dễ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triển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khai.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/>
              <a:t>Doanh</a:t>
            </a:r>
            <a:r>
              <a:rPr dirty="0" sz="4000" spc="-80"/>
              <a:t> </a:t>
            </a:r>
            <a:r>
              <a:rPr dirty="0" sz="4000"/>
              <a:t>nghiệp</a:t>
            </a:r>
            <a:r>
              <a:rPr dirty="0" sz="4000" spc="-75"/>
              <a:t> </a:t>
            </a:r>
            <a:r>
              <a:rPr dirty="0" sz="4000"/>
              <a:t>đã</a:t>
            </a:r>
            <a:r>
              <a:rPr dirty="0" sz="4000" spc="-95"/>
              <a:t> </a:t>
            </a:r>
            <a:r>
              <a:rPr dirty="0" sz="4000"/>
              <a:t>biết</a:t>
            </a:r>
            <a:r>
              <a:rPr dirty="0" sz="4000" spc="-75"/>
              <a:t> </a:t>
            </a:r>
            <a:r>
              <a:rPr dirty="0" sz="4000"/>
              <a:t>mình</a:t>
            </a:r>
            <a:r>
              <a:rPr dirty="0" sz="4000" spc="-75"/>
              <a:t> </a:t>
            </a:r>
            <a:r>
              <a:rPr dirty="0" sz="4000"/>
              <a:t>ở</a:t>
            </a:r>
            <a:r>
              <a:rPr dirty="0" sz="4000" spc="-90"/>
              <a:t> </a:t>
            </a:r>
            <a:r>
              <a:rPr dirty="0" sz="4000"/>
              <a:t>đâu,</a:t>
            </a:r>
            <a:r>
              <a:rPr dirty="0" sz="4000" spc="-75"/>
              <a:t> </a:t>
            </a:r>
            <a:r>
              <a:rPr dirty="0" sz="4000"/>
              <a:t>làm</a:t>
            </a:r>
            <a:r>
              <a:rPr dirty="0" sz="4000" spc="-90"/>
              <a:t> </a:t>
            </a:r>
            <a:r>
              <a:rPr dirty="0" sz="4000" spc="-25"/>
              <a:t>gì?</a:t>
            </a:r>
            <a:endParaRPr sz="4000"/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518310"/>
            <a:ext cx="10336530" cy="4580255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95"/>
              </a:spcBef>
              <a:buChar char="•"/>
              <a:tabLst>
                <a:tab pos="241935" algn="l"/>
              </a:tabLst>
            </a:pPr>
            <a:r>
              <a:rPr dirty="0" sz="2800">
                <a:latin typeface="Arial"/>
                <a:cs typeface="Arial"/>
              </a:rPr>
              <a:t>b)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Không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biết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cần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bắt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đầu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thế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nào?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2800">
                <a:latin typeface="Arial"/>
                <a:cs typeface="Arial"/>
              </a:rPr>
              <a:t>+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Nếu</a:t>
            </a:r>
            <a:r>
              <a:rPr dirty="0" sz="2800" spc="-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có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kinh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phí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thì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thuê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tư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vấn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-</a:t>
            </a:r>
            <a:r>
              <a:rPr dirty="0" sz="2800">
                <a:latin typeface="Arial"/>
                <a:cs typeface="Arial"/>
              </a:rPr>
              <a:t>&gt;</a:t>
            </a:r>
            <a:r>
              <a:rPr dirty="0" sz="2800" spc="-8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Tư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vấn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sẽ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hỗ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trợ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các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bước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đi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dirty="0" sz="2800">
                <a:latin typeface="Arial"/>
                <a:cs typeface="Arial"/>
              </a:rPr>
              <a:t>+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Không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đủ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kinh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phí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và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lo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lắng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việc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đầu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tư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không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có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hiệu</a:t>
            </a:r>
            <a:r>
              <a:rPr dirty="0" sz="2800" spc="-35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quả:</a:t>
            </a:r>
            <a:endParaRPr sz="2800">
              <a:latin typeface="Arial"/>
              <a:cs typeface="Arial"/>
            </a:endParaRPr>
          </a:p>
          <a:p>
            <a:pPr marL="927100" marR="2212975">
              <a:lnSpc>
                <a:spcPct val="136300"/>
              </a:lnSpc>
              <a:spcBef>
                <a:spcPts val="350"/>
              </a:spcBef>
            </a:pPr>
            <a:r>
              <a:rPr dirty="0" sz="2400">
                <a:latin typeface="Arial"/>
                <a:cs typeface="Arial"/>
              </a:rPr>
              <a:t>Ưu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tiên sử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dụng các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nền tảng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miễn phí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3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–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6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tháng </a:t>
            </a:r>
            <a:r>
              <a:rPr dirty="0" sz="2400">
                <a:latin typeface="Arial"/>
                <a:cs typeface="Arial"/>
              </a:rPr>
              <a:t>Ưu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tiên sử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dụng các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nền tảng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có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đội ngũ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hỗ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trợ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24/7. </a:t>
            </a:r>
            <a:r>
              <a:rPr dirty="0" sz="2400">
                <a:latin typeface="Arial"/>
                <a:cs typeface="Arial"/>
              </a:rPr>
              <a:t>Nếu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sau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3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–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6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tháng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chưa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thấy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rõ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hiệu</a:t>
            </a:r>
            <a:r>
              <a:rPr dirty="0" sz="2400" spc="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quả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thì:</a:t>
            </a:r>
            <a:endParaRPr sz="2400">
              <a:latin typeface="Arial"/>
              <a:cs typeface="Arial"/>
            </a:endParaRPr>
          </a:p>
          <a:p>
            <a:pPr lvl="1" marL="2027555" indent="-186690">
              <a:lnSpc>
                <a:spcPct val="100000"/>
              </a:lnSpc>
              <a:spcBef>
                <a:spcPts val="1595"/>
              </a:spcBef>
              <a:buChar char="*"/>
              <a:tabLst>
                <a:tab pos="2028189" algn="l"/>
              </a:tabLst>
            </a:pPr>
            <a:r>
              <a:rPr dirty="0" sz="2200">
                <a:latin typeface="Arial"/>
                <a:cs typeface="Arial"/>
              </a:rPr>
              <a:t>Ưu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tiên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sử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dụng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một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số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nền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tảng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tiếp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tục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miễn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phí,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hoặc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giảm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giá.</a:t>
            </a:r>
            <a:endParaRPr sz="2200">
              <a:latin typeface="Arial"/>
              <a:cs typeface="Arial"/>
            </a:endParaRPr>
          </a:p>
          <a:p>
            <a:pPr lvl="1" marL="12700" marR="313055" indent="1828800">
              <a:lnSpc>
                <a:spcPct val="100000"/>
              </a:lnSpc>
              <a:spcBef>
                <a:spcPts val="1140"/>
              </a:spcBef>
              <a:buChar char="*"/>
              <a:tabLst>
                <a:tab pos="2028189" algn="l"/>
              </a:tabLst>
            </a:pPr>
            <a:r>
              <a:rPr dirty="0" sz="2200">
                <a:latin typeface="Arial"/>
                <a:cs typeface="Arial"/>
              </a:rPr>
              <a:t>Một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số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nền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tảng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cho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phép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thanh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toán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linh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hoạt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theo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nhu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cầu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của </a:t>
            </a:r>
            <a:r>
              <a:rPr dirty="0" sz="2200">
                <a:latin typeface="Arial"/>
                <a:cs typeface="Arial"/>
              </a:rPr>
              <a:t>từng</a:t>
            </a:r>
            <a:r>
              <a:rPr dirty="0" sz="2200" spc="-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doanh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nghiệp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26411"/>
            <a:ext cx="12191999" cy="463158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38982" y="2856433"/>
            <a:ext cx="4939030" cy="1214120"/>
          </a:xfrm>
          <a:prstGeom prst="rect"/>
        </p:spPr>
        <p:txBody>
          <a:bodyPr wrap="square" lIns="0" tIns="83820" rIns="0" bIns="0" rtlCol="0" vert="horz">
            <a:spAutoFit/>
          </a:bodyPr>
          <a:lstStyle/>
          <a:p>
            <a:pPr marL="12700" marR="5080">
              <a:lnSpc>
                <a:spcPts val="4430"/>
              </a:lnSpc>
              <a:spcBef>
                <a:spcPts val="660"/>
              </a:spcBef>
            </a:pPr>
            <a:r>
              <a:rPr dirty="0" sz="4100">
                <a:solidFill>
                  <a:srgbClr val="FFFFFF"/>
                </a:solidFill>
              </a:rPr>
              <a:t>Các</a:t>
            </a:r>
            <a:r>
              <a:rPr dirty="0" sz="4100" spc="-35">
                <a:solidFill>
                  <a:srgbClr val="FFFFFF"/>
                </a:solidFill>
              </a:rPr>
              <a:t> </a:t>
            </a:r>
            <a:r>
              <a:rPr dirty="0" sz="4100">
                <a:solidFill>
                  <a:srgbClr val="FFFFFF"/>
                </a:solidFill>
              </a:rPr>
              <a:t>giai</a:t>
            </a:r>
            <a:r>
              <a:rPr dirty="0" sz="4100" spc="-35">
                <a:solidFill>
                  <a:srgbClr val="FFFFFF"/>
                </a:solidFill>
              </a:rPr>
              <a:t> </a:t>
            </a:r>
            <a:r>
              <a:rPr dirty="0" sz="4100">
                <a:solidFill>
                  <a:srgbClr val="FFFFFF"/>
                </a:solidFill>
              </a:rPr>
              <a:t>đoạn</a:t>
            </a:r>
            <a:r>
              <a:rPr dirty="0" sz="4100" spc="-50">
                <a:solidFill>
                  <a:srgbClr val="FFFFFF"/>
                </a:solidFill>
              </a:rPr>
              <a:t> </a:t>
            </a:r>
            <a:r>
              <a:rPr dirty="0" sz="4100" spc="-10">
                <a:solidFill>
                  <a:srgbClr val="FFFFFF"/>
                </a:solidFill>
              </a:rPr>
              <a:t>trưởng </a:t>
            </a:r>
            <a:r>
              <a:rPr dirty="0" sz="4100">
                <a:solidFill>
                  <a:srgbClr val="FFFFFF"/>
                </a:solidFill>
              </a:rPr>
              <a:t>thành</a:t>
            </a:r>
            <a:r>
              <a:rPr dirty="0" sz="4100" spc="-30">
                <a:solidFill>
                  <a:srgbClr val="FFFFFF"/>
                </a:solidFill>
              </a:rPr>
              <a:t> </a:t>
            </a:r>
            <a:r>
              <a:rPr dirty="0" sz="4100">
                <a:solidFill>
                  <a:srgbClr val="FFFFFF"/>
                </a:solidFill>
              </a:rPr>
              <a:t>số</a:t>
            </a:r>
            <a:r>
              <a:rPr dirty="0" sz="4100" spc="-15">
                <a:solidFill>
                  <a:srgbClr val="FFFFFF"/>
                </a:solidFill>
              </a:rPr>
              <a:t> </a:t>
            </a:r>
            <a:r>
              <a:rPr dirty="0" sz="4100">
                <a:solidFill>
                  <a:srgbClr val="FFFFFF"/>
                </a:solidFill>
              </a:rPr>
              <a:t>của</a:t>
            </a:r>
            <a:r>
              <a:rPr dirty="0" sz="4100" spc="-15">
                <a:solidFill>
                  <a:srgbClr val="FFFFFF"/>
                </a:solidFill>
              </a:rPr>
              <a:t> </a:t>
            </a:r>
            <a:r>
              <a:rPr dirty="0" sz="4100" spc="-25">
                <a:solidFill>
                  <a:srgbClr val="FFFFFF"/>
                </a:solidFill>
              </a:rPr>
              <a:t>DN</a:t>
            </a:r>
            <a:endParaRPr sz="4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Các</a:t>
            </a:r>
            <a:r>
              <a:rPr dirty="0" spc="-15"/>
              <a:t> </a:t>
            </a:r>
            <a:r>
              <a:rPr dirty="0"/>
              <a:t>giai</a:t>
            </a:r>
            <a:r>
              <a:rPr dirty="0" spc="-5"/>
              <a:t> </a:t>
            </a:r>
            <a:r>
              <a:rPr dirty="0"/>
              <a:t>đoạn</a:t>
            </a:r>
            <a:r>
              <a:rPr dirty="0" spc="-5"/>
              <a:t> </a:t>
            </a:r>
            <a:r>
              <a:rPr dirty="0"/>
              <a:t>trưởng</a:t>
            </a:r>
            <a:r>
              <a:rPr dirty="0" spc="-5"/>
              <a:t> </a:t>
            </a:r>
            <a:r>
              <a:rPr dirty="0"/>
              <a:t>thành</a:t>
            </a:r>
            <a:r>
              <a:rPr dirty="0" spc="-5"/>
              <a:t> </a:t>
            </a:r>
            <a:r>
              <a:rPr dirty="0"/>
              <a:t>số</a:t>
            </a:r>
            <a:r>
              <a:rPr dirty="0" spc="-5"/>
              <a:t> </a:t>
            </a:r>
            <a:r>
              <a:rPr dirty="0"/>
              <a:t>của</a:t>
            </a:r>
            <a:r>
              <a:rPr dirty="0" spc="-5"/>
              <a:t> </a:t>
            </a:r>
            <a:r>
              <a:rPr dirty="0" spc="-25"/>
              <a:t>DN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22300" marR="5080" indent="-610235">
              <a:lnSpc>
                <a:spcPct val="100000"/>
              </a:lnSpc>
              <a:spcBef>
                <a:spcPts val="95"/>
              </a:spcBef>
              <a:buClr>
                <a:srgbClr val="00CCFF"/>
              </a:buClr>
              <a:buFont typeface="Wingdings"/>
              <a:buChar char=""/>
              <a:tabLst>
                <a:tab pos="622300" algn="l"/>
                <a:tab pos="622935" algn="l"/>
              </a:tabLst>
            </a:pPr>
            <a:r>
              <a:rPr dirty="0" sz="2800"/>
              <a:t>Có</a:t>
            </a:r>
            <a:r>
              <a:rPr dirty="0" sz="2800" spc="20"/>
              <a:t> </a:t>
            </a:r>
            <a:r>
              <a:rPr dirty="0" sz="2800"/>
              <a:t>nhiều</a:t>
            </a:r>
            <a:r>
              <a:rPr dirty="0" sz="2800" spc="45"/>
              <a:t> </a:t>
            </a:r>
            <a:r>
              <a:rPr dirty="0" sz="2800"/>
              <a:t>cách</a:t>
            </a:r>
            <a:r>
              <a:rPr dirty="0" sz="2800" spc="25"/>
              <a:t> </a:t>
            </a:r>
            <a:r>
              <a:rPr dirty="0" sz="2800"/>
              <a:t>phân</a:t>
            </a:r>
            <a:r>
              <a:rPr dirty="0" sz="2800" spc="25"/>
              <a:t> </a:t>
            </a:r>
            <a:r>
              <a:rPr dirty="0" sz="2800"/>
              <a:t>chia</a:t>
            </a:r>
            <a:r>
              <a:rPr dirty="0" sz="2800" spc="35"/>
              <a:t> </a:t>
            </a:r>
            <a:r>
              <a:rPr dirty="0" sz="2800"/>
              <a:t>các</a:t>
            </a:r>
            <a:r>
              <a:rPr dirty="0" sz="2800" spc="30"/>
              <a:t> </a:t>
            </a:r>
            <a:r>
              <a:rPr dirty="0" sz="2800"/>
              <a:t>giai</a:t>
            </a:r>
            <a:r>
              <a:rPr dirty="0" sz="2800" spc="30"/>
              <a:t> </a:t>
            </a:r>
            <a:r>
              <a:rPr dirty="0" sz="2800"/>
              <a:t>đoạn</a:t>
            </a:r>
            <a:r>
              <a:rPr dirty="0" sz="2800" spc="25"/>
              <a:t> </a:t>
            </a:r>
            <a:r>
              <a:rPr dirty="0" sz="2800"/>
              <a:t>trưởng</a:t>
            </a:r>
            <a:r>
              <a:rPr dirty="0" sz="2800" spc="25"/>
              <a:t> </a:t>
            </a:r>
            <a:r>
              <a:rPr dirty="0" sz="2800"/>
              <a:t>thành</a:t>
            </a:r>
            <a:r>
              <a:rPr dirty="0" sz="2800" spc="30"/>
              <a:t> </a:t>
            </a:r>
            <a:r>
              <a:rPr dirty="0" sz="2800"/>
              <a:t>số</a:t>
            </a:r>
            <a:r>
              <a:rPr dirty="0" sz="2800" spc="15"/>
              <a:t> </a:t>
            </a:r>
            <a:r>
              <a:rPr dirty="0" sz="2800" spc="-25"/>
              <a:t>của </a:t>
            </a:r>
            <a:r>
              <a:rPr dirty="0" sz="2800"/>
              <a:t>doanh</a:t>
            </a:r>
            <a:r>
              <a:rPr dirty="0" sz="2800" spc="-30"/>
              <a:t> </a:t>
            </a:r>
            <a:r>
              <a:rPr dirty="0" sz="2800"/>
              <a:t>nghiệp,</a:t>
            </a:r>
            <a:r>
              <a:rPr dirty="0" sz="2800" spc="-30"/>
              <a:t> </a:t>
            </a:r>
            <a:r>
              <a:rPr dirty="0" sz="2800"/>
              <a:t>theo</a:t>
            </a:r>
            <a:r>
              <a:rPr dirty="0" sz="2800" spc="-35"/>
              <a:t> </a:t>
            </a:r>
            <a:r>
              <a:rPr dirty="0" sz="2800"/>
              <a:t>mô</a:t>
            </a:r>
            <a:r>
              <a:rPr dirty="0" sz="2800" spc="-40"/>
              <a:t> </a:t>
            </a:r>
            <a:r>
              <a:rPr dirty="0" sz="2800"/>
              <a:t>hình</a:t>
            </a:r>
            <a:r>
              <a:rPr dirty="0" sz="2800" spc="-30"/>
              <a:t> </a:t>
            </a:r>
            <a:r>
              <a:rPr dirty="0" sz="2800"/>
              <a:t>3</a:t>
            </a:r>
            <a:r>
              <a:rPr dirty="0" sz="2800" spc="-40"/>
              <a:t> </a:t>
            </a:r>
            <a:r>
              <a:rPr dirty="0" sz="2800"/>
              <a:t>giai</a:t>
            </a:r>
            <a:r>
              <a:rPr dirty="0" sz="2800" spc="-30"/>
              <a:t> </a:t>
            </a:r>
            <a:r>
              <a:rPr dirty="0" sz="2800"/>
              <a:t>đoạn,</a:t>
            </a:r>
            <a:r>
              <a:rPr dirty="0" sz="2800" spc="-40"/>
              <a:t> </a:t>
            </a:r>
            <a:r>
              <a:rPr dirty="0" sz="2800"/>
              <a:t>4,</a:t>
            </a:r>
            <a:r>
              <a:rPr dirty="0" sz="2800" spc="-45"/>
              <a:t> </a:t>
            </a:r>
            <a:r>
              <a:rPr dirty="0" sz="2800"/>
              <a:t>5,</a:t>
            </a:r>
            <a:r>
              <a:rPr dirty="0" sz="2800" spc="-45"/>
              <a:t> </a:t>
            </a:r>
            <a:r>
              <a:rPr dirty="0" sz="2800"/>
              <a:t>6</a:t>
            </a:r>
            <a:r>
              <a:rPr dirty="0" sz="2800" spc="-35"/>
              <a:t> </a:t>
            </a:r>
            <a:r>
              <a:rPr dirty="0" sz="2800"/>
              <a:t>giai</a:t>
            </a:r>
            <a:r>
              <a:rPr dirty="0" sz="2800" spc="-35"/>
              <a:t> </a:t>
            </a:r>
            <a:r>
              <a:rPr dirty="0" sz="2800"/>
              <a:t>đoạn</a:t>
            </a:r>
            <a:r>
              <a:rPr dirty="0" sz="2800" spc="-35"/>
              <a:t> </a:t>
            </a:r>
            <a:r>
              <a:rPr dirty="0" sz="2800" spc="-50"/>
              <a:t>…</a:t>
            </a:r>
            <a:endParaRPr sz="2800"/>
          </a:p>
          <a:p>
            <a:pPr marL="622300" marR="6350" indent="-610235">
              <a:lnSpc>
                <a:spcPct val="100000"/>
              </a:lnSpc>
              <a:spcBef>
                <a:spcPts val="994"/>
              </a:spcBef>
              <a:buClr>
                <a:srgbClr val="00CCFF"/>
              </a:buClr>
              <a:buFont typeface="Wingdings"/>
              <a:buChar char=""/>
              <a:tabLst>
                <a:tab pos="622300" algn="l"/>
                <a:tab pos="622935" algn="l"/>
              </a:tabLst>
            </a:pPr>
            <a:r>
              <a:rPr dirty="0" sz="2800"/>
              <a:t>Việc</a:t>
            </a:r>
            <a:r>
              <a:rPr dirty="0" sz="2800" spc="260"/>
              <a:t> </a:t>
            </a:r>
            <a:r>
              <a:rPr dirty="0" sz="2800"/>
              <a:t>lựa</a:t>
            </a:r>
            <a:r>
              <a:rPr dirty="0" sz="2800" spc="265"/>
              <a:t> </a:t>
            </a:r>
            <a:r>
              <a:rPr dirty="0" sz="2800"/>
              <a:t>chọn</a:t>
            </a:r>
            <a:r>
              <a:rPr dirty="0" sz="2800" spc="265"/>
              <a:t> </a:t>
            </a:r>
            <a:r>
              <a:rPr dirty="0" sz="2800"/>
              <a:t>các</a:t>
            </a:r>
            <a:r>
              <a:rPr dirty="0" sz="2800" spc="260"/>
              <a:t> </a:t>
            </a:r>
            <a:r>
              <a:rPr dirty="0" sz="2800"/>
              <a:t>mô</a:t>
            </a:r>
            <a:r>
              <a:rPr dirty="0" sz="2800" spc="260"/>
              <a:t> </a:t>
            </a:r>
            <a:r>
              <a:rPr dirty="0" sz="2800"/>
              <a:t>hình</a:t>
            </a:r>
            <a:r>
              <a:rPr dirty="0" sz="2800" spc="280"/>
              <a:t> </a:t>
            </a:r>
            <a:r>
              <a:rPr dirty="0" sz="2800"/>
              <a:t>giai</a:t>
            </a:r>
            <a:r>
              <a:rPr dirty="0" sz="2800" spc="270"/>
              <a:t> </a:t>
            </a:r>
            <a:r>
              <a:rPr dirty="0" sz="2800"/>
              <a:t>đoạn</a:t>
            </a:r>
            <a:r>
              <a:rPr dirty="0" sz="2800" spc="265"/>
              <a:t> </a:t>
            </a:r>
            <a:r>
              <a:rPr dirty="0" sz="2800"/>
              <a:t>trưởng</a:t>
            </a:r>
            <a:r>
              <a:rPr dirty="0" sz="2800" spc="285"/>
              <a:t> </a:t>
            </a:r>
            <a:r>
              <a:rPr dirty="0" sz="2800"/>
              <a:t>thành</a:t>
            </a:r>
            <a:r>
              <a:rPr dirty="0" sz="2800" spc="270"/>
              <a:t> </a:t>
            </a:r>
            <a:r>
              <a:rPr dirty="0" sz="2800"/>
              <a:t>số</a:t>
            </a:r>
            <a:r>
              <a:rPr dirty="0" sz="2800" spc="260"/>
              <a:t> </a:t>
            </a:r>
            <a:r>
              <a:rPr dirty="0" sz="2800" spc="-25"/>
              <a:t>phụ </a:t>
            </a:r>
            <a:r>
              <a:rPr dirty="0" sz="2800"/>
              <a:t>thuộc</a:t>
            </a:r>
            <a:r>
              <a:rPr dirty="0" sz="2800" spc="-70"/>
              <a:t> </a:t>
            </a:r>
            <a:r>
              <a:rPr dirty="0" sz="2800"/>
              <a:t>vào</a:t>
            </a:r>
            <a:r>
              <a:rPr dirty="0" sz="2800" spc="-60"/>
              <a:t> </a:t>
            </a:r>
            <a:r>
              <a:rPr dirty="0" sz="2800"/>
              <a:t>từng</a:t>
            </a:r>
            <a:r>
              <a:rPr dirty="0" sz="2800" spc="-50"/>
              <a:t> </a:t>
            </a:r>
            <a:r>
              <a:rPr dirty="0" sz="2800"/>
              <a:t>loại</a:t>
            </a:r>
            <a:r>
              <a:rPr dirty="0" sz="2800" spc="-60"/>
              <a:t> </a:t>
            </a:r>
            <a:r>
              <a:rPr dirty="0" sz="2800"/>
              <a:t>hình</a:t>
            </a:r>
            <a:r>
              <a:rPr dirty="0" sz="2800" spc="-55"/>
              <a:t> </a:t>
            </a:r>
            <a:r>
              <a:rPr dirty="0" sz="2800"/>
              <a:t>doanh</a:t>
            </a:r>
            <a:r>
              <a:rPr dirty="0" sz="2800" spc="-50"/>
              <a:t> </a:t>
            </a:r>
            <a:r>
              <a:rPr dirty="0" sz="2800"/>
              <a:t>nghiệp</a:t>
            </a:r>
            <a:r>
              <a:rPr dirty="0" sz="2800" spc="-45"/>
              <a:t> </a:t>
            </a:r>
            <a:r>
              <a:rPr dirty="0" sz="2800"/>
              <a:t>cụ</a:t>
            </a:r>
            <a:r>
              <a:rPr dirty="0" sz="2800" spc="-60"/>
              <a:t> </a:t>
            </a:r>
            <a:r>
              <a:rPr dirty="0" sz="2800" spc="-20"/>
              <a:t>thể.</a:t>
            </a:r>
            <a:endParaRPr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Các</a:t>
            </a:r>
            <a:r>
              <a:rPr dirty="0" spc="-15"/>
              <a:t> </a:t>
            </a:r>
            <a:r>
              <a:rPr dirty="0"/>
              <a:t>giai</a:t>
            </a:r>
            <a:r>
              <a:rPr dirty="0" spc="-5"/>
              <a:t> </a:t>
            </a:r>
            <a:r>
              <a:rPr dirty="0"/>
              <a:t>đoạn</a:t>
            </a:r>
            <a:r>
              <a:rPr dirty="0" spc="-5"/>
              <a:t> </a:t>
            </a:r>
            <a:r>
              <a:rPr dirty="0"/>
              <a:t>trưởng</a:t>
            </a:r>
            <a:r>
              <a:rPr dirty="0" spc="-5"/>
              <a:t> </a:t>
            </a:r>
            <a:r>
              <a:rPr dirty="0"/>
              <a:t>thành</a:t>
            </a:r>
            <a:r>
              <a:rPr dirty="0" spc="-5"/>
              <a:t> </a:t>
            </a:r>
            <a:r>
              <a:rPr dirty="0"/>
              <a:t>số</a:t>
            </a:r>
            <a:r>
              <a:rPr dirty="0" spc="-5"/>
              <a:t> </a:t>
            </a:r>
            <a:r>
              <a:rPr dirty="0"/>
              <a:t>của</a:t>
            </a:r>
            <a:r>
              <a:rPr dirty="0" spc="-5"/>
              <a:t> </a:t>
            </a:r>
            <a:r>
              <a:rPr dirty="0" spc="-25"/>
              <a:t>DN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645411"/>
            <a:ext cx="3380104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Char char="•"/>
              <a:tabLst>
                <a:tab pos="241935" algn="l"/>
              </a:tabLst>
            </a:pPr>
            <a:r>
              <a:rPr dirty="0" sz="2800">
                <a:latin typeface="Arial"/>
                <a:cs typeface="Arial"/>
              </a:rPr>
              <a:t>Mô</a:t>
            </a:r>
            <a:r>
              <a:rPr dirty="0" sz="2800" spc="-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hình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3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giai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đoạn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9593" y="2405320"/>
            <a:ext cx="8304374" cy="346737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Các</a:t>
            </a:r>
            <a:r>
              <a:rPr dirty="0" spc="-15"/>
              <a:t> </a:t>
            </a:r>
            <a:r>
              <a:rPr dirty="0"/>
              <a:t>giai</a:t>
            </a:r>
            <a:r>
              <a:rPr dirty="0" spc="-5"/>
              <a:t> </a:t>
            </a:r>
            <a:r>
              <a:rPr dirty="0"/>
              <a:t>đoạn</a:t>
            </a:r>
            <a:r>
              <a:rPr dirty="0" spc="-5"/>
              <a:t> </a:t>
            </a:r>
            <a:r>
              <a:rPr dirty="0"/>
              <a:t>trưởng</a:t>
            </a:r>
            <a:r>
              <a:rPr dirty="0" spc="-5"/>
              <a:t> </a:t>
            </a:r>
            <a:r>
              <a:rPr dirty="0"/>
              <a:t>thành</a:t>
            </a:r>
            <a:r>
              <a:rPr dirty="0" spc="-5"/>
              <a:t> </a:t>
            </a:r>
            <a:r>
              <a:rPr dirty="0"/>
              <a:t>số</a:t>
            </a:r>
            <a:r>
              <a:rPr dirty="0" spc="-5"/>
              <a:t> </a:t>
            </a:r>
            <a:r>
              <a:rPr dirty="0"/>
              <a:t>của</a:t>
            </a:r>
            <a:r>
              <a:rPr dirty="0" spc="-5"/>
              <a:t> </a:t>
            </a:r>
            <a:r>
              <a:rPr dirty="0" spc="-25"/>
              <a:t>DN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645411"/>
            <a:ext cx="3380104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Char char="•"/>
              <a:tabLst>
                <a:tab pos="241935" algn="l"/>
              </a:tabLst>
            </a:pPr>
            <a:r>
              <a:rPr dirty="0" sz="2800">
                <a:latin typeface="Arial"/>
                <a:cs typeface="Arial"/>
              </a:rPr>
              <a:t>Mô</a:t>
            </a:r>
            <a:r>
              <a:rPr dirty="0" sz="2800" spc="-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hình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4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giai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đoạn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4026" y="2314504"/>
            <a:ext cx="5132221" cy="364174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042028" y="6199123"/>
            <a:ext cx="48996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Mô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hình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vòng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lặp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trưởng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thành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số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của </a:t>
            </a:r>
            <a:r>
              <a:rPr dirty="0" sz="1800" spc="-10">
                <a:latin typeface="Arial"/>
                <a:cs typeface="Arial"/>
              </a:rPr>
              <a:t>Microsoft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112011" y="3178809"/>
            <a:ext cx="1720850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Mô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hình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này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đặc </a:t>
            </a:r>
            <a:r>
              <a:rPr dirty="0" sz="1800">
                <a:latin typeface="Calibri"/>
                <a:cs typeface="Calibri"/>
              </a:rPr>
              <a:t>điểm đơn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giản,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có </a:t>
            </a:r>
            <a:r>
              <a:rPr dirty="0" sz="1800">
                <a:latin typeface="Calibri"/>
                <a:cs typeface="Calibri"/>
              </a:rPr>
              <a:t>thể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vận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dụng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vào </a:t>
            </a:r>
            <a:r>
              <a:rPr dirty="0" sz="1800">
                <a:latin typeface="Calibri"/>
                <a:cs typeface="Calibri"/>
              </a:rPr>
              <a:t>mọi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ngành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công </a:t>
            </a:r>
            <a:r>
              <a:rPr dirty="0" sz="1800">
                <a:latin typeface="Calibri"/>
                <a:cs typeface="Calibri"/>
              </a:rPr>
              <a:t>nghiệp,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mọi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tổ </a:t>
            </a:r>
            <a:r>
              <a:rPr dirty="0" sz="1800">
                <a:latin typeface="Calibri"/>
                <a:cs typeface="Calibri"/>
              </a:rPr>
              <a:t>chức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dù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trong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khu </a:t>
            </a:r>
            <a:r>
              <a:rPr dirty="0" sz="1800">
                <a:latin typeface="Calibri"/>
                <a:cs typeface="Calibri"/>
              </a:rPr>
              <a:t>vực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công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hay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tư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Các</a:t>
            </a:r>
            <a:r>
              <a:rPr dirty="0" spc="-15"/>
              <a:t> </a:t>
            </a:r>
            <a:r>
              <a:rPr dirty="0"/>
              <a:t>giai</a:t>
            </a:r>
            <a:r>
              <a:rPr dirty="0" spc="-5"/>
              <a:t> </a:t>
            </a:r>
            <a:r>
              <a:rPr dirty="0"/>
              <a:t>đoạn</a:t>
            </a:r>
            <a:r>
              <a:rPr dirty="0" spc="-5"/>
              <a:t> </a:t>
            </a:r>
            <a:r>
              <a:rPr dirty="0"/>
              <a:t>trưởng</a:t>
            </a:r>
            <a:r>
              <a:rPr dirty="0" spc="-5"/>
              <a:t> </a:t>
            </a:r>
            <a:r>
              <a:rPr dirty="0"/>
              <a:t>thành</a:t>
            </a:r>
            <a:r>
              <a:rPr dirty="0" spc="-5"/>
              <a:t> </a:t>
            </a:r>
            <a:r>
              <a:rPr dirty="0"/>
              <a:t>số</a:t>
            </a:r>
            <a:r>
              <a:rPr dirty="0" spc="-5"/>
              <a:t> </a:t>
            </a:r>
            <a:r>
              <a:rPr dirty="0"/>
              <a:t>của</a:t>
            </a:r>
            <a:r>
              <a:rPr dirty="0" spc="-5"/>
              <a:t> </a:t>
            </a:r>
            <a:r>
              <a:rPr dirty="0" spc="-25"/>
              <a:t>DN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645411"/>
            <a:ext cx="607123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Char char="•"/>
              <a:tabLst>
                <a:tab pos="241935" algn="l"/>
              </a:tabLst>
            </a:pPr>
            <a:r>
              <a:rPr dirty="0" sz="2800">
                <a:latin typeface="Arial"/>
                <a:cs typeface="Arial"/>
              </a:rPr>
              <a:t>Mô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hình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5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giai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đoạn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 spc="-55">
                <a:latin typeface="Arial"/>
                <a:cs typeface="Arial"/>
              </a:rPr>
              <a:t>(Tony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Saldanha)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31895" y="2167077"/>
            <a:ext cx="7776089" cy="432579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093419" y="3410839"/>
            <a:ext cx="1593215" cy="139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Mô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hình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này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Times New Roman"/>
                <a:cs typeface="Times New Roman"/>
              </a:rPr>
              <a:t>phù </a:t>
            </a:r>
            <a:r>
              <a:rPr dirty="0" sz="1800">
                <a:latin typeface="Times New Roman"/>
                <a:cs typeface="Times New Roman"/>
              </a:rPr>
              <a:t>hợp hơn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khi </a:t>
            </a:r>
            <a:r>
              <a:rPr dirty="0" sz="1800" spc="-25">
                <a:latin typeface="Times New Roman"/>
                <a:cs typeface="Times New Roman"/>
              </a:rPr>
              <a:t>áp </a:t>
            </a:r>
            <a:r>
              <a:rPr dirty="0" sz="1800">
                <a:latin typeface="Times New Roman"/>
                <a:cs typeface="Times New Roman"/>
              </a:rPr>
              <a:t>dụng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để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xác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Times New Roman"/>
                <a:cs typeface="Times New Roman"/>
              </a:rPr>
              <a:t>định </a:t>
            </a:r>
            <a:r>
              <a:rPr dirty="0" sz="1800">
                <a:latin typeface="Times New Roman"/>
                <a:cs typeface="Times New Roman"/>
              </a:rPr>
              <a:t>cho các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doanh </a:t>
            </a:r>
            <a:r>
              <a:rPr dirty="0" sz="1800">
                <a:latin typeface="Times New Roman"/>
                <a:cs typeface="Times New Roman"/>
              </a:rPr>
              <a:t>nghiệp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sản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Times New Roman"/>
                <a:cs typeface="Times New Roman"/>
              </a:rPr>
              <a:t>xuất.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Nội</a:t>
            </a:r>
            <a:r>
              <a:rPr dirty="0" spc="-30"/>
              <a:t> </a:t>
            </a:r>
            <a:r>
              <a:rPr dirty="0"/>
              <a:t>dung</a:t>
            </a:r>
            <a:r>
              <a:rPr dirty="0" spc="5"/>
              <a:t> </a:t>
            </a:r>
            <a:r>
              <a:rPr dirty="0"/>
              <a:t>buổi</a:t>
            </a:r>
            <a:r>
              <a:rPr dirty="0" spc="-10"/>
              <a:t> </a:t>
            </a:r>
            <a:r>
              <a:rPr dirty="0"/>
              <a:t>chia</a:t>
            </a:r>
            <a:r>
              <a:rPr dirty="0" spc="-15"/>
              <a:t> </a:t>
            </a:r>
            <a:r>
              <a:rPr dirty="0" spc="-25"/>
              <a:t>sẻ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518697"/>
            <a:ext cx="9705340" cy="4378325"/>
          </a:xfrm>
          <a:prstGeom prst="rect">
            <a:avLst/>
          </a:prstGeom>
        </p:spPr>
        <p:txBody>
          <a:bodyPr wrap="square" lIns="0" tIns="99695" rIns="0" bIns="0" rtlCol="0" vert="horz">
            <a:spAutoFit/>
          </a:bodyPr>
          <a:lstStyle/>
          <a:p>
            <a:pPr marL="380365" indent="-368300">
              <a:lnSpc>
                <a:spcPct val="100000"/>
              </a:lnSpc>
              <a:spcBef>
                <a:spcPts val="785"/>
              </a:spcBef>
              <a:buAutoNum type="arabicPeriod"/>
              <a:tabLst>
                <a:tab pos="381000" algn="l"/>
              </a:tabLst>
            </a:pPr>
            <a:r>
              <a:rPr dirty="0" sz="2600" b="1">
                <a:latin typeface="Arial"/>
                <a:cs typeface="Arial"/>
              </a:rPr>
              <a:t>Chuyển</a:t>
            </a:r>
            <a:r>
              <a:rPr dirty="0" sz="2600" spc="-3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đổi</a:t>
            </a:r>
            <a:r>
              <a:rPr dirty="0" sz="2600" spc="-1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số</a:t>
            </a:r>
            <a:r>
              <a:rPr dirty="0" sz="2600" spc="-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doanh</a:t>
            </a:r>
            <a:r>
              <a:rPr dirty="0" sz="2600" spc="-40" b="1">
                <a:latin typeface="Arial"/>
                <a:cs typeface="Arial"/>
              </a:rPr>
              <a:t> </a:t>
            </a:r>
            <a:r>
              <a:rPr dirty="0" sz="2600" spc="-10" b="1">
                <a:latin typeface="Arial"/>
                <a:cs typeface="Arial"/>
              </a:rPr>
              <a:t>nghiệp:</a:t>
            </a:r>
            <a:endParaRPr sz="2600">
              <a:latin typeface="Arial"/>
              <a:cs typeface="Arial"/>
            </a:endParaRPr>
          </a:p>
          <a:p>
            <a:pPr lvl="1" marL="241300" indent="-229235">
              <a:lnSpc>
                <a:spcPct val="100000"/>
              </a:lnSpc>
              <a:spcBef>
                <a:spcPts val="685"/>
              </a:spcBef>
              <a:buChar char="•"/>
              <a:tabLst>
                <a:tab pos="241935" algn="l"/>
              </a:tabLst>
            </a:pPr>
            <a:r>
              <a:rPr dirty="0" sz="2600">
                <a:latin typeface="Arial"/>
                <a:cs typeface="Arial"/>
              </a:rPr>
              <a:t>Chuyển</a:t>
            </a:r>
            <a:r>
              <a:rPr dirty="0" sz="2600" spc="-4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đổi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số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doanh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nghiệp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là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gì?</a:t>
            </a:r>
            <a:endParaRPr sz="2600">
              <a:latin typeface="Arial"/>
              <a:cs typeface="Arial"/>
            </a:endParaRPr>
          </a:p>
          <a:p>
            <a:pPr lvl="1" marL="241300" indent="-229235">
              <a:lnSpc>
                <a:spcPct val="100000"/>
              </a:lnSpc>
              <a:spcBef>
                <a:spcPts val="685"/>
              </a:spcBef>
              <a:buChar char="•"/>
              <a:tabLst>
                <a:tab pos="241935" algn="l"/>
              </a:tabLst>
            </a:pPr>
            <a:r>
              <a:rPr dirty="0" sz="2600">
                <a:latin typeface="Arial"/>
                <a:cs typeface="Arial"/>
              </a:rPr>
              <a:t>Doanh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nghiệp nào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cần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chuyển</a:t>
            </a:r>
            <a:r>
              <a:rPr dirty="0" sz="2600" spc="-3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đổi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 spc="-25">
                <a:latin typeface="Arial"/>
                <a:cs typeface="Arial"/>
              </a:rPr>
              <a:t>số?</a:t>
            </a:r>
            <a:endParaRPr sz="2600">
              <a:latin typeface="Arial"/>
              <a:cs typeface="Arial"/>
            </a:endParaRPr>
          </a:p>
          <a:p>
            <a:pPr lvl="1" marL="241300" indent="-229235">
              <a:lnSpc>
                <a:spcPct val="100000"/>
              </a:lnSpc>
              <a:spcBef>
                <a:spcPts val="695"/>
              </a:spcBef>
              <a:buChar char="•"/>
              <a:tabLst>
                <a:tab pos="241935" algn="l"/>
              </a:tabLst>
            </a:pPr>
            <a:r>
              <a:rPr dirty="0" sz="2600">
                <a:latin typeface="Arial"/>
                <a:cs typeface="Arial"/>
              </a:rPr>
              <a:t>Chuyển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đổi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số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doanh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nghiệp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bắt đầu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từ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 spc="-20">
                <a:latin typeface="Arial"/>
                <a:cs typeface="Arial"/>
              </a:rPr>
              <a:t>đâu?</a:t>
            </a:r>
            <a:endParaRPr sz="2600">
              <a:latin typeface="Arial"/>
              <a:cs typeface="Arial"/>
            </a:endParaRPr>
          </a:p>
          <a:p>
            <a:pPr lvl="1" marL="241300" indent="-229235">
              <a:lnSpc>
                <a:spcPct val="100000"/>
              </a:lnSpc>
              <a:spcBef>
                <a:spcPts val="690"/>
              </a:spcBef>
              <a:buChar char="•"/>
              <a:tabLst>
                <a:tab pos="241935" algn="l"/>
              </a:tabLst>
            </a:pPr>
            <a:r>
              <a:rPr dirty="0" sz="2600">
                <a:latin typeface="Arial"/>
                <a:cs typeface="Arial"/>
              </a:rPr>
              <a:t>Trả</a:t>
            </a:r>
            <a:r>
              <a:rPr dirty="0" sz="2600" spc="-4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lời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một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số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câu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hỏi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mà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các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doanh</a:t>
            </a:r>
            <a:r>
              <a:rPr dirty="0" sz="2600" spc="-2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nghiệp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quan</a:t>
            </a:r>
            <a:r>
              <a:rPr dirty="0" sz="2600" spc="-25">
                <a:latin typeface="Arial"/>
                <a:cs typeface="Arial"/>
              </a:rPr>
              <a:t> tâm</a:t>
            </a:r>
            <a:endParaRPr sz="2600">
              <a:latin typeface="Arial"/>
              <a:cs typeface="Arial"/>
            </a:endParaRPr>
          </a:p>
          <a:p>
            <a:pPr marL="380365" indent="-368300">
              <a:lnSpc>
                <a:spcPct val="100000"/>
              </a:lnSpc>
              <a:spcBef>
                <a:spcPts val="680"/>
              </a:spcBef>
              <a:buAutoNum type="arabicPeriod" startAt="2"/>
              <a:tabLst>
                <a:tab pos="381000" algn="l"/>
              </a:tabLst>
            </a:pPr>
            <a:r>
              <a:rPr dirty="0" sz="2600" b="1">
                <a:latin typeface="Arial"/>
                <a:cs typeface="Arial"/>
              </a:rPr>
              <a:t>Các</a:t>
            </a:r>
            <a:r>
              <a:rPr dirty="0" sz="2600" spc="-2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mô</a:t>
            </a:r>
            <a:r>
              <a:rPr dirty="0" sz="2600" spc="-1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hình</a:t>
            </a:r>
            <a:r>
              <a:rPr dirty="0" sz="2600" spc="-1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đánh</a:t>
            </a:r>
            <a:r>
              <a:rPr dirty="0" sz="2600" spc="-2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giá</a:t>
            </a:r>
            <a:r>
              <a:rPr dirty="0" sz="2600" spc="-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mức</a:t>
            </a:r>
            <a:r>
              <a:rPr dirty="0" sz="2600" spc="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độ</a:t>
            </a:r>
            <a:r>
              <a:rPr dirty="0" sz="2600" spc="-1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chuyển đổi số</a:t>
            </a:r>
            <a:r>
              <a:rPr dirty="0" sz="2600" spc="-1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doanh</a:t>
            </a:r>
            <a:r>
              <a:rPr dirty="0" sz="2600" spc="-25" b="1">
                <a:latin typeface="Arial"/>
                <a:cs typeface="Arial"/>
              </a:rPr>
              <a:t> </a:t>
            </a:r>
            <a:r>
              <a:rPr dirty="0" sz="2600" spc="-10" b="1">
                <a:latin typeface="Arial"/>
                <a:cs typeface="Arial"/>
              </a:rPr>
              <a:t>nghiệp</a:t>
            </a:r>
            <a:endParaRPr sz="2600">
              <a:latin typeface="Arial"/>
              <a:cs typeface="Arial"/>
            </a:endParaRPr>
          </a:p>
          <a:p>
            <a:pPr lvl="1" marL="241300" indent="-229235">
              <a:lnSpc>
                <a:spcPct val="100000"/>
              </a:lnSpc>
              <a:spcBef>
                <a:spcPts val="700"/>
              </a:spcBef>
              <a:buChar char="•"/>
              <a:tabLst>
                <a:tab pos="241935" algn="l"/>
              </a:tabLst>
            </a:pPr>
            <a:r>
              <a:rPr dirty="0" sz="2600">
                <a:latin typeface="Arial"/>
                <a:cs typeface="Arial"/>
              </a:rPr>
              <a:t>Phân tích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một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số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mô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hình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phổ biến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đánh giá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mức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độ</a:t>
            </a:r>
            <a:r>
              <a:rPr dirty="0" sz="2600" spc="-1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CĐS</a:t>
            </a:r>
            <a:r>
              <a:rPr dirty="0" sz="2600" spc="-25">
                <a:latin typeface="Arial"/>
                <a:cs typeface="Arial"/>
              </a:rPr>
              <a:t> DN</a:t>
            </a:r>
            <a:endParaRPr sz="2600">
              <a:latin typeface="Arial"/>
              <a:cs typeface="Arial"/>
            </a:endParaRPr>
          </a:p>
          <a:p>
            <a:pPr lvl="1" marL="241300" indent="-229235">
              <a:lnSpc>
                <a:spcPct val="100000"/>
              </a:lnSpc>
              <a:spcBef>
                <a:spcPts val="685"/>
              </a:spcBef>
              <a:buChar char="•"/>
              <a:tabLst>
                <a:tab pos="241935" algn="l"/>
              </a:tabLst>
            </a:pPr>
            <a:r>
              <a:rPr dirty="0" sz="2600">
                <a:latin typeface="Arial"/>
                <a:cs typeface="Arial"/>
              </a:rPr>
              <a:t>Các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trụ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cột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chuyển</a:t>
            </a:r>
            <a:r>
              <a:rPr dirty="0" sz="2600" spc="-1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đổi</a:t>
            </a:r>
            <a:r>
              <a:rPr dirty="0" sz="2600" spc="-5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số</a:t>
            </a:r>
            <a:r>
              <a:rPr dirty="0" sz="2600" spc="-20">
                <a:latin typeface="Arial"/>
                <a:cs typeface="Arial"/>
              </a:rPr>
              <a:t> </a:t>
            </a:r>
            <a:r>
              <a:rPr dirty="0" sz="2600">
                <a:latin typeface="Arial"/>
                <a:cs typeface="Arial"/>
              </a:rPr>
              <a:t>phổ biến của doanh</a:t>
            </a:r>
            <a:r>
              <a:rPr dirty="0" sz="2600" spc="-10">
                <a:latin typeface="Arial"/>
                <a:cs typeface="Arial"/>
              </a:rPr>
              <a:t> nghiệp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dirty="0" sz="2600" b="1">
                <a:latin typeface="Arial"/>
                <a:cs typeface="Arial"/>
              </a:rPr>
              <a:t>3.</a:t>
            </a:r>
            <a:r>
              <a:rPr dirty="0" sz="2600" spc="-2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Giới</a:t>
            </a:r>
            <a:r>
              <a:rPr dirty="0" sz="2600" spc="-1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thiệu</a:t>
            </a:r>
            <a:r>
              <a:rPr dirty="0" sz="2600" spc="-2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Bộ</a:t>
            </a:r>
            <a:r>
              <a:rPr dirty="0" sz="2600" spc="-2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chỉ</a:t>
            </a:r>
            <a:r>
              <a:rPr dirty="0" sz="2600" spc="-2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số</a:t>
            </a:r>
            <a:r>
              <a:rPr dirty="0" sz="2600" spc="-2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DBI</a:t>
            </a:r>
            <a:r>
              <a:rPr dirty="0" sz="2600" spc="-2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của</a:t>
            </a:r>
            <a:r>
              <a:rPr dirty="0" sz="2600" spc="-2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Bộ</a:t>
            </a:r>
            <a:r>
              <a:rPr dirty="0" sz="2600" spc="-2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Thông</a:t>
            </a:r>
            <a:r>
              <a:rPr dirty="0" sz="2600" spc="-50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tin</a:t>
            </a:r>
            <a:r>
              <a:rPr dirty="0" sz="2600" spc="-1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và</a:t>
            </a:r>
            <a:r>
              <a:rPr dirty="0" sz="2600" spc="-15" b="1">
                <a:latin typeface="Arial"/>
                <a:cs typeface="Arial"/>
              </a:rPr>
              <a:t> </a:t>
            </a:r>
            <a:r>
              <a:rPr dirty="0" sz="2600" b="1">
                <a:latin typeface="Arial"/>
                <a:cs typeface="Arial"/>
              </a:rPr>
              <a:t>Truyền</a:t>
            </a:r>
            <a:r>
              <a:rPr dirty="0" sz="2600" spc="-10" b="1">
                <a:latin typeface="Arial"/>
                <a:cs typeface="Arial"/>
              </a:rPr>
              <a:t> thông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Các</a:t>
            </a:r>
            <a:r>
              <a:rPr dirty="0" spc="-15"/>
              <a:t> </a:t>
            </a:r>
            <a:r>
              <a:rPr dirty="0"/>
              <a:t>giai</a:t>
            </a:r>
            <a:r>
              <a:rPr dirty="0" spc="-5"/>
              <a:t> </a:t>
            </a:r>
            <a:r>
              <a:rPr dirty="0"/>
              <a:t>đoạn</a:t>
            </a:r>
            <a:r>
              <a:rPr dirty="0" spc="-5"/>
              <a:t> </a:t>
            </a:r>
            <a:r>
              <a:rPr dirty="0"/>
              <a:t>trưởng</a:t>
            </a:r>
            <a:r>
              <a:rPr dirty="0" spc="-5"/>
              <a:t> </a:t>
            </a:r>
            <a:r>
              <a:rPr dirty="0"/>
              <a:t>thành</a:t>
            </a:r>
            <a:r>
              <a:rPr dirty="0" spc="-5"/>
              <a:t> </a:t>
            </a:r>
            <a:r>
              <a:rPr dirty="0"/>
              <a:t>số</a:t>
            </a:r>
            <a:r>
              <a:rPr dirty="0" spc="-5"/>
              <a:t> </a:t>
            </a:r>
            <a:r>
              <a:rPr dirty="0"/>
              <a:t>của</a:t>
            </a:r>
            <a:r>
              <a:rPr dirty="0" spc="-5"/>
              <a:t> </a:t>
            </a:r>
            <a:r>
              <a:rPr dirty="0" spc="-25"/>
              <a:t>DN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645411"/>
            <a:ext cx="500316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Char char="•"/>
              <a:tabLst>
                <a:tab pos="241935" algn="l"/>
              </a:tabLst>
            </a:pPr>
            <a:r>
              <a:rPr dirty="0" sz="2800">
                <a:latin typeface="Arial"/>
                <a:cs typeface="Arial"/>
              </a:rPr>
              <a:t>Mô</a:t>
            </a:r>
            <a:r>
              <a:rPr dirty="0" sz="2800" spc="-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hình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6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giai</a:t>
            </a:r>
            <a:r>
              <a:rPr dirty="0" sz="2800" spc="-4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đoạn</a:t>
            </a:r>
            <a:r>
              <a:rPr dirty="0" sz="2800" spc="-2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(Acatech)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14764" y="2208989"/>
            <a:ext cx="8219658" cy="4150204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916939" y="3186429"/>
            <a:ext cx="1661160" cy="1946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270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Mô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hình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này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Times New Roman"/>
                <a:cs typeface="Times New Roman"/>
              </a:rPr>
              <a:t>phù </a:t>
            </a:r>
            <a:r>
              <a:rPr dirty="0" sz="1800">
                <a:latin typeface="Times New Roman"/>
                <a:cs typeface="Times New Roman"/>
              </a:rPr>
              <a:t>hợp hơn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khi </a:t>
            </a:r>
            <a:r>
              <a:rPr dirty="0" sz="1800" spc="-25">
                <a:latin typeface="Times New Roman"/>
                <a:cs typeface="Times New Roman"/>
              </a:rPr>
              <a:t>áp </a:t>
            </a:r>
            <a:r>
              <a:rPr dirty="0" sz="1800">
                <a:latin typeface="Times New Roman"/>
                <a:cs typeface="Times New Roman"/>
              </a:rPr>
              <a:t>dụng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đối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với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Times New Roman"/>
                <a:cs typeface="Times New Roman"/>
              </a:rPr>
              <a:t>các </a:t>
            </a:r>
            <a:r>
              <a:rPr dirty="0" sz="1800">
                <a:latin typeface="Times New Roman"/>
                <a:cs typeface="Times New Roman"/>
              </a:rPr>
              <a:t>doanh nghiệp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Times New Roman"/>
                <a:cs typeface="Times New Roman"/>
              </a:rPr>
              <a:t>có </a:t>
            </a:r>
            <a:r>
              <a:rPr dirty="0" sz="1800">
                <a:latin typeface="Times New Roman"/>
                <a:cs typeface="Times New Roman"/>
              </a:rPr>
              <a:t>lượng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dữ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liệu </a:t>
            </a:r>
            <a:r>
              <a:rPr dirty="0" sz="1800" spc="-25">
                <a:latin typeface="Times New Roman"/>
                <a:cs typeface="Times New Roman"/>
              </a:rPr>
              <a:t>lớn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latin typeface="Times New Roman"/>
                <a:cs typeface="Times New Roman"/>
              </a:rPr>
              <a:t>đặc biệt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là dữ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Times New Roman"/>
                <a:cs typeface="Times New Roman"/>
              </a:rPr>
              <a:t>liệu </a:t>
            </a:r>
            <a:r>
              <a:rPr dirty="0" sz="1800">
                <a:latin typeface="Times New Roman"/>
                <a:cs typeface="Times New Roman"/>
              </a:rPr>
              <a:t>khách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Times New Roman"/>
                <a:cs typeface="Times New Roman"/>
              </a:rPr>
              <a:t>hàng.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26411"/>
            <a:ext cx="12191999" cy="463158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38982" y="2856433"/>
            <a:ext cx="5112385" cy="1214120"/>
          </a:xfrm>
          <a:prstGeom prst="rect"/>
        </p:spPr>
        <p:txBody>
          <a:bodyPr wrap="square" lIns="0" tIns="83820" rIns="0" bIns="0" rtlCol="0" vert="horz">
            <a:spAutoFit/>
          </a:bodyPr>
          <a:lstStyle/>
          <a:p>
            <a:pPr marL="12700" marR="5080">
              <a:lnSpc>
                <a:spcPts val="4430"/>
              </a:lnSpc>
              <a:spcBef>
                <a:spcPts val="660"/>
              </a:spcBef>
            </a:pPr>
            <a:r>
              <a:rPr dirty="0" sz="4100">
                <a:solidFill>
                  <a:srgbClr val="FFFFFF"/>
                </a:solidFill>
              </a:rPr>
              <a:t>Các</a:t>
            </a:r>
            <a:r>
              <a:rPr dirty="0" sz="4100" spc="-35">
                <a:solidFill>
                  <a:srgbClr val="FFFFFF"/>
                </a:solidFill>
              </a:rPr>
              <a:t> </a:t>
            </a:r>
            <a:r>
              <a:rPr dirty="0" sz="4100">
                <a:solidFill>
                  <a:srgbClr val="FFFFFF"/>
                </a:solidFill>
              </a:rPr>
              <a:t>mô</a:t>
            </a:r>
            <a:r>
              <a:rPr dirty="0" sz="4100" spc="-25">
                <a:solidFill>
                  <a:srgbClr val="FFFFFF"/>
                </a:solidFill>
              </a:rPr>
              <a:t> </a:t>
            </a:r>
            <a:r>
              <a:rPr dirty="0" sz="4100">
                <a:solidFill>
                  <a:srgbClr val="FFFFFF"/>
                </a:solidFill>
              </a:rPr>
              <a:t>hình</a:t>
            </a:r>
            <a:r>
              <a:rPr dirty="0" sz="4100" spc="-50">
                <a:solidFill>
                  <a:srgbClr val="FFFFFF"/>
                </a:solidFill>
              </a:rPr>
              <a:t> </a:t>
            </a:r>
            <a:r>
              <a:rPr dirty="0" sz="4100">
                <a:solidFill>
                  <a:srgbClr val="FFFFFF"/>
                </a:solidFill>
              </a:rPr>
              <a:t>đánh</a:t>
            </a:r>
            <a:r>
              <a:rPr dirty="0" sz="4100" spc="-50">
                <a:solidFill>
                  <a:srgbClr val="FFFFFF"/>
                </a:solidFill>
              </a:rPr>
              <a:t> </a:t>
            </a:r>
            <a:r>
              <a:rPr dirty="0" sz="4100" spc="-25">
                <a:solidFill>
                  <a:srgbClr val="FFFFFF"/>
                </a:solidFill>
              </a:rPr>
              <a:t>giá </a:t>
            </a:r>
            <a:r>
              <a:rPr dirty="0" sz="4100">
                <a:solidFill>
                  <a:srgbClr val="FFFFFF"/>
                </a:solidFill>
              </a:rPr>
              <a:t>mức</a:t>
            </a:r>
            <a:r>
              <a:rPr dirty="0" sz="4100" spc="-5">
                <a:solidFill>
                  <a:srgbClr val="FFFFFF"/>
                </a:solidFill>
              </a:rPr>
              <a:t> </a:t>
            </a:r>
            <a:r>
              <a:rPr dirty="0" sz="4100">
                <a:solidFill>
                  <a:srgbClr val="FFFFFF"/>
                </a:solidFill>
              </a:rPr>
              <a:t>độ</a:t>
            </a:r>
            <a:r>
              <a:rPr dirty="0" sz="4100" spc="-30">
                <a:solidFill>
                  <a:srgbClr val="FFFFFF"/>
                </a:solidFill>
              </a:rPr>
              <a:t> </a:t>
            </a:r>
            <a:r>
              <a:rPr dirty="0" sz="4100">
                <a:solidFill>
                  <a:srgbClr val="FFFFFF"/>
                </a:solidFill>
              </a:rPr>
              <a:t>CĐS</a:t>
            </a:r>
            <a:r>
              <a:rPr dirty="0" sz="4100" spc="-5">
                <a:solidFill>
                  <a:srgbClr val="FFFFFF"/>
                </a:solidFill>
              </a:rPr>
              <a:t> </a:t>
            </a:r>
            <a:r>
              <a:rPr dirty="0" sz="4100">
                <a:solidFill>
                  <a:srgbClr val="FFFFFF"/>
                </a:solidFill>
              </a:rPr>
              <a:t>của</a:t>
            </a:r>
            <a:r>
              <a:rPr dirty="0" sz="4100" spc="-20">
                <a:solidFill>
                  <a:srgbClr val="FFFFFF"/>
                </a:solidFill>
              </a:rPr>
              <a:t> </a:t>
            </a:r>
            <a:r>
              <a:rPr dirty="0" sz="4100" spc="-25">
                <a:solidFill>
                  <a:srgbClr val="FFFFFF"/>
                </a:solidFill>
              </a:rPr>
              <a:t>DN</a:t>
            </a:r>
            <a:endParaRPr sz="41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Đánh</a:t>
            </a:r>
            <a:r>
              <a:rPr dirty="0" spc="-10"/>
              <a:t> </a:t>
            </a:r>
            <a:r>
              <a:rPr dirty="0"/>
              <a:t>giá</a:t>
            </a:r>
            <a:r>
              <a:rPr dirty="0" spc="-5"/>
              <a:t> </a:t>
            </a:r>
            <a:r>
              <a:rPr dirty="0"/>
              <a:t>mức</a:t>
            </a:r>
            <a:r>
              <a:rPr dirty="0" spc="-25"/>
              <a:t> </a:t>
            </a:r>
            <a:r>
              <a:rPr dirty="0"/>
              <a:t>độ</a:t>
            </a:r>
            <a:r>
              <a:rPr dirty="0" spc="-10"/>
              <a:t> </a:t>
            </a:r>
            <a:r>
              <a:rPr dirty="0"/>
              <a:t>CĐS</a:t>
            </a:r>
            <a:r>
              <a:rPr dirty="0" spc="-5"/>
              <a:t> </a:t>
            </a:r>
            <a:r>
              <a:rPr dirty="0"/>
              <a:t>doanh</a:t>
            </a:r>
            <a:r>
              <a:rPr dirty="0" spc="-5"/>
              <a:t> </a:t>
            </a:r>
            <a:r>
              <a:rPr dirty="0" spc="-10"/>
              <a:t>nghiệp?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9530" rIns="0" bIns="0" rtlCol="0" vert="horz">
            <a:spAutoFit/>
          </a:bodyPr>
          <a:lstStyle/>
          <a:p>
            <a:pPr algn="just" marL="622300" marR="5715" indent="-610235">
              <a:lnSpc>
                <a:spcPct val="90000"/>
              </a:lnSpc>
              <a:spcBef>
                <a:spcPts val="390"/>
              </a:spcBef>
              <a:buClr>
                <a:srgbClr val="00CCFF"/>
              </a:buClr>
              <a:buFont typeface="Wingdings"/>
              <a:buChar char=""/>
              <a:tabLst>
                <a:tab pos="622935" algn="l"/>
              </a:tabLst>
            </a:pPr>
            <a:r>
              <a:rPr dirty="0"/>
              <a:t>Điều</a:t>
            </a:r>
            <a:r>
              <a:rPr dirty="0" spc="310"/>
              <a:t> </a:t>
            </a:r>
            <a:r>
              <a:rPr dirty="0"/>
              <a:t>này</a:t>
            </a:r>
            <a:r>
              <a:rPr dirty="0" spc="310"/>
              <a:t> </a:t>
            </a:r>
            <a:r>
              <a:rPr dirty="0"/>
              <a:t>rất</a:t>
            </a:r>
            <a:r>
              <a:rPr dirty="0" spc="310"/>
              <a:t> </a:t>
            </a:r>
            <a:r>
              <a:rPr dirty="0"/>
              <a:t>giống</a:t>
            </a:r>
            <a:r>
              <a:rPr dirty="0" spc="305"/>
              <a:t> </a:t>
            </a:r>
            <a:r>
              <a:rPr dirty="0"/>
              <a:t>với</a:t>
            </a:r>
            <a:r>
              <a:rPr dirty="0" spc="305"/>
              <a:t> </a:t>
            </a:r>
            <a:r>
              <a:rPr dirty="0"/>
              <a:t>việc</a:t>
            </a:r>
            <a:r>
              <a:rPr dirty="0" spc="305"/>
              <a:t> </a:t>
            </a:r>
            <a:r>
              <a:rPr dirty="0"/>
              <a:t>khám</a:t>
            </a:r>
            <a:r>
              <a:rPr dirty="0" spc="315"/>
              <a:t> </a:t>
            </a:r>
            <a:r>
              <a:rPr dirty="0"/>
              <a:t>chữa</a:t>
            </a:r>
            <a:r>
              <a:rPr dirty="0" spc="295"/>
              <a:t> </a:t>
            </a:r>
            <a:r>
              <a:rPr dirty="0"/>
              <a:t>bệnh</a:t>
            </a:r>
            <a:r>
              <a:rPr dirty="0" spc="305"/>
              <a:t> </a:t>
            </a:r>
            <a:r>
              <a:rPr dirty="0"/>
              <a:t>hay</a:t>
            </a:r>
            <a:r>
              <a:rPr dirty="0" spc="325"/>
              <a:t> </a:t>
            </a:r>
            <a:r>
              <a:rPr dirty="0"/>
              <a:t>đào</a:t>
            </a:r>
            <a:r>
              <a:rPr dirty="0" spc="305"/>
              <a:t> </a:t>
            </a:r>
            <a:r>
              <a:rPr dirty="0"/>
              <a:t>tạo</a:t>
            </a:r>
            <a:r>
              <a:rPr dirty="0" spc="305"/>
              <a:t> </a:t>
            </a:r>
            <a:r>
              <a:rPr dirty="0"/>
              <a:t>phát</a:t>
            </a:r>
            <a:r>
              <a:rPr dirty="0" spc="315"/>
              <a:t> </a:t>
            </a:r>
            <a:r>
              <a:rPr dirty="0" spc="-10"/>
              <a:t>triển </a:t>
            </a:r>
            <a:r>
              <a:rPr dirty="0"/>
              <a:t>năng</a:t>
            </a:r>
            <a:r>
              <a:rPr dirty="0" spc="180"/>
              <a:t> </a:t>
            </a:r>
            <a:r>
              <a:rPr dirty="0"/>
              <a:t>lực</a:t>
            </a:r>
            <a:r>
              <a:rPr dirty="0" spc="195"/>
              <a:t> </a:t>
            </a:r>
            <a:r>
              <a:rPr dirty="0"/>
              <a:t>cho</a:t>
            </a:r>
            <a:r>
              <a:rPr dirty="0" spc="185"/>
              <a:t> </a:t>
            </a:r>
            <a:r>
              <a:rPr dirty="0"/>
              <a:t>mỗi</a:t>
            </a:r>
            <a:r>
              <a:rPr dirty="0" spc="185"/>
              <a:t> </a:t>
            </a:r>
            <a:r>
              <a:rPr dirty="0"/>
              <a:t>người,</a:t>
            </a:r>
            <a:r>
              <a:rPr dirty="0" spc="200"/>
              <a:t> </a:t>
            </a:r>
            <a:r>
              <a:rPr dirty="0"/>
              <a:t>trước</a:t>
            </a:r>
            <a:r>
              <a:rPr dirty="0" spc="180"/>
              <a:t> </a:t>
            </a:r>
            <a:r>
              <a:rPr dirty="0"/>
              <a:t>khi</a:t>
            </a:r>
            <a:r>
              <a:rPr dirty="0" spc="195"/>
              <a:t> </a:t>
            </a:r>
            <a:r>
              <a:rPr dirty="0"/>
              <a:t>xây</a:t>
            </a:r>
            <a:r>
              <a:rPr dirty="0" spc="185"/>
              <a:t> </a:t>
            </a:r>
            <a:r>
              <a:rPr dirty="0"/>
              <a:t>dựng</a:t>
            </a:r>
            <a:r>
              <a:rPr dirty="0" spc="195"/>
              <a:t> </a:t>
            </a:r>
            <a:r>
              <a:rPr dirty="0"/>
              <a:t>được</a:t>
            </a:r>
            <a:r>
              <a:rPr dirty="0" spc="195"/>
              <a:t> </a:t>
            </a:r>
            <a:r>
              <a:rPr dirty="0"/>
              <a:t>kế</a:t>
            </a:r>
            <a:r>
              <a:rPr dirty="0" spc="185"/>
              <a:t> </a:t>
            </a:r>
            <a:r>
              <a:rPr dirty="0"/>
              <a:t>hoạch</a:t>
            </a:r>
            <a:r>
              <a:rPr dirty="0" spc="190"/>
              <a:t> </a:t>
            </a:r>
            <a:r>
              <a:rPr dirty="0"/>
              <a:t>đào</a:t>
            </a:r>
            <a:r>
              <a:rPr dirty="0" spc="195"/>
              <a:t> </a:t>
            </a:r>
            <a:r>
              <a:rPr dirty="0" spc="-25"/>
              <a:t>tạo </a:t>
            </a:r>
            <a:r>
              <a:rPr dirty="0"/>
              <a:t>hay phác</a:t>
            </a:r>
            <a:r>
              <a:rPr dirty="0" spc="5"/>
              <a:t> </a:t>
            </a:r>
            <a:r>
              <a:rPr dirty="0"/>
              <a:t>đồ</a:t>
            </a:r>
            <a:r>
              <a:rPr dirty="0" spc="5"/>
              <a:t> </a:t>
            </a:r>
            <a:r>
              <a:rPr dirty="0"/>
              <a:t>điều</a:t>
            </a:r>
            <a:r>
              <a:rPr dirty="0" spc="10"/>
              <a:t> </a:t>
            </a:r>
            <a:r>
              <a:rPr dirty="0"/>
              <a:t>trị</a:t>
            </a:r>
            <a:r>
              <a:rPr dirty="0" spc="5"/>
              <a:t> </a:t>
            </a:r>
            <a:r>
              <a:rPr dirty="0"/>
              <a:t>phù</a:t>
            </a:r>
            <a:r>
              <a:rPr dirty="0" spc="20"/>
              <a:t> </a:t>
            </a:r>
            <a:r>
              <a:rPr dirty="0"/>
              <a:t>hợp,</a:t>
            </a:r>
            <a:r>
              <a:rPr dirty="0" spc="15"/>
              <a:t> </a:t>
            </a:r>
            <a:r>
              <a:rPr dirty="0"/>
              <a:t>thì</a:t>
            </a:r>
            <a:r>
              <a:rPr dirty="0" spc="20"/>
              <a:t> </a:t>
            </a:r>
            <a:r>
              <a:rPr dirty="0"/>
              <a:t>cần</a:t>
            </a:r>
            <a:r>
              <a:rPr dirty="0" spc="5"/>
              <a:t> </a:t>
            </a:r>
            <a:r>
              <a:rPr dirty="0"/>
              <a:t>có</a:t>
            </a:r>
            <a:r>
              <a:rPr dirty="0" spc="20"/>
              <a:t> </a:t>
            </a:r>
            <a:r>
              <a:rPr dirty="0"/>
              <a:t>quá</a:t>
            </a:r>
            <a:r>
              <a:rPr dirty="0" spc="5"/>
              <a:t> </a:t>
            </a:r>
            <a:r>
              <a:rPr dirty="0"/>
              <a:t>trình</a:t>
            </a:r>
            <a:r>
              <a:rPr dirty="0" spc="20"/>
              <a:t> </a:t>
            </a:r>
            <a:r>
              <a:rPr dirty="0"/>
              <a:t>đánh</a:t>
            </a:r>
            <a:r>
              <a:rPr dirty="0" spc="20"/>
              <a:t> </a:t>
            </a:r>
            <a:r>
              <a:rPr dirty="0"/>
              <a:t>giá</a:t>
            </a:r>
            <a:r>
              <a:rPr dirty="0" spc="20"/>
              <a:t> </a:t>
            </a:r>
            <a:r>
              <a:rPr dirty="0"/>
              <a:t>khám</a:t>
            </a:r>
            <a:r>
              <a:rPr dirty="0" spc="25"/>
              <a:t> </a:t>
            </a:r>
            <a:r>
              <a:rPr dirty="0" spc="-20"/>
              <a:t>bệnh </a:t>
            </a:r>
            <a:r>
              <a:rPr dirty="0"/>
              <a:t>ban </a:t>
            </a:r>
            <a:r>
              <a:rPr dirty="0" spc="-20"/>
              <a:t>đầu.</a:t>
            </a:r>
          </a:p>
          <a:p>
            <a:pPr algn="just" marL="622300" marR="5080" indent="-610235">
              <a:lnSpc>
                <a:spcPct val="90000"/>
              </a:lnSpc>
              <a:spcBef>
                <a:spcPts val="994"/>
              </a:spcBef>
              <a:buClr>
                <a:srgbClr val="00CCFF"/>
              </a:buClr>
              <a:buFont typeface="Wingdings"/>
              <a:buChar char=""/>
              <a:tabLst>
                <a:tab pos="622935" algn="l"/>
              </a:tabLst>
            </a:pPr>
            <a:r>
              <a:rPr dirty="0"/>
              <a:t>Có</a:t>
            </a:r>
            <a:r>
              <a:rPr dirty="0" spc="65"/>
              <a:t> </a:t>
            </a:r>
            <a:r>
              <a:rPr dirty="0"/>
              <a:t>rất</a:t>
            </a:r>
            <a:r>
              <a:rPr dirty="0" spc="85"/>
              <a:t> </a:t>
            </a:r>
            <a:r>
              <a:rPr dirty="0"/>
              <a:t>nhiều</a:t>
            </a:r>
            <a:r>
              <a:rPr dirty="0" spc="75"/>
              <a:t> </a:t>
            </a:r>
            <a:r>
              <a:rPr dirty="0"/>
              <a:t>quốc</a:t>
            </a:r>
            <a:r>
              <a:rPr dirty="0" spc="85"/>
              <a:t> </a:t>
            </a:r>
            <a:r>
              <a:rPr dirty="0"/>
              <a:t>gia</a:t>
            </a:r>
            <a:r>
              <a:rPr dirty="0" spc="90"/>
              <a:t> </a:t>
            </a:r>
            <a:r>
              <a:rPr dirty="0"/>
              <a:t>và</a:t>
            </a:r>
            <a:r>
              <a:rPr dirty="0" spc="75"/>
              <a:t> </a:t>
            </a:r>
            <a:r>
              <a:rPr dirty="0"/>
              <a:t>các</a:t>
            </a:r>
            <a:r>
              <a:rPr dirty="0" spc="75"/>
              <a:t> </a:t>
            </a:r>
            <a:r>
              <a:rPr dirty="0"/>
              <a:t>tổ</a:t>
            </a:r>
            <a:r>
              <a:rPr dirty="0" spc="80"/>
              <a:t> </a:t>
            </a:r>
            <a:r>
              <a:rPr dirty="0"/>
              <a:t>chức</a:t>
            </a:r>
            <a:r>
              <a:rPr dirty="0" spc="70"/>
              <a:t> </a:t>
            </a:r>
            <a:r>
              <a:rPr dirty="0"/>
              <a:t>trong</a:t>
            </a:r>
            <a:r>
              <a:rPr dirty="0" spc="80"/>
              <a:t> </a:t>
            </a:r>
            <a:r>
              <a:rPr dirty="0"/>
              <a:t>lĩnh</a:t>
            </a:r>
            <a:r>
              <a:rPr dirty="0" spc="75"/>
              <a:t> </a:t>
            </a:r>
            <a:r>
              <a:rPr dirty="0"/>
              <a:t>vực</a:t>
            </a:r>
            <a:r>
              <a:rPr dirty="0" spc="80"/>
              <a:t> </a:t>
            </a:r>
            <a:r>
              <a:rPr dirty="0"/>
              <a:t>tư</a:t>
            </a:r>
            <a:r>
              <a:rPr dirty="0" spc="70"/>
              <a:t> </a:t>
            </a:r>
            <a:r>
              <a:rPr dirty="0"/>
              <a:t>vấn</a:t>
            </a:r>
            <a:r>
              <a:rPr dirty="0" spc="70"/>
              <a:t> </a:t>
            </a:r>
            <a:r>
              <a:rPr dirty="0"/>
              <a:t>công</a:t>
            </a:r>
            <a:r>
              <a:rPr dirty="0" spc="80"/>
              <a:t> </a:t>
            </a:r>
            <a:r>
              <a:rPr dirty="0" spc="-20"/>
              <a:t>nghệ </a:t>
            </a:r>
            <a:r>
              <a:rPr dirty="0"/>
              <a:t>đã</a:t>
            </a:r>
            <a:r>
              <a:rPr dirty="0" spc="50"/>
              <a:t> </a:t>
            </a:r>
            <a:r>
              <a:rPr dirty="0"/>
              <a:t>đưa</a:t>
            </a:r>
            <a:r>
              <a:rPr dirty="0" spc="65"/>
              <a:t> </a:t>
            </a:r>
            <a:r>
              <a:rPr dirty="0"/>
              <a:t>ra</a:t>
            </a:r>
            <a:r>
              <a:rPr dirty="0" spc="55"/>
              <a:t> </a:t>
            </a:r>
            <a:r>
              <a:rPr dirty="0"/>
              <a:t>các</a:t>
            </a:r>
            <a:r>
              <a:rPr dirty="0" spc="65"/>
              <a:t> </a:t>
            </a:r>
            <a:r>
              <a:rPr dirty="0"/>
              <a:t>mô</a:t>
            </a:r>
            <a:r>
              <a:rPr dirty="0" spc="55"/>
              <a:t> </a:t>
            </a:r>
            <a:r>
              <a:rPr dirty="0"/>
              <a:t>hình</a:t>
            </a:r>
            <a:r>
              <a:rPr dirty="0" spc="70"/>
              <a:t> </a:t>
            </a:r>
            <a:r>
              <a:rPr dirty="0"/>
              <a:t>khác</a:t>
            </a:r>
            <a:r>
              <a:rPr dirty="0" spc="60"/>
              <a:t> </a:t>
            </a:r>
            <a:r>
              <a:rPr dirty="0"/>
              <a:t>nhau</a:t>
            </a:r>
            <a:r>
              <a:rPr dirty="0" spc="75"/>
              <a:t> </a:t>
            </a:r>
            <a:r>
              <a:rPr dirty="0"/>
              <a:t>để</a:t>
            </a:r>
            <a:r>
              <a:rPr dirty="0" spc="65"/>
              <a:t> </a:t>
            </a:r>
            <a:r>
              <a:rPr dirty="0"/>
              <a:t>đánh</a:t>
            </a:r>
            <a:r>
              <a:rPr dirty="0" spc="60"/>
              <a:t> </a:t>
            </a:r>
            <a:r>
              <a:rPr dirty="0"/>
              <a:t>giá</a:t>
            </a:r>
            <a:r>
              <a:rPr dirty="0" spc="70"/>
              <a:t> </a:t>
            </a:r>
            <a:r>
              <a:rPr dirty="0"/>
              <a:t>mức</a:t>
            </a:r>
            <a:r>
              <a:rPr dirty="0" spc="70"/>
              <a:t> </a:t>
            </a:r>
            <a:r>
              <a:rPr dirty="0"/>
              <a:t>độ</a:t>
            </a:r>
            <a:r>
              <a:rPr dirty="0" spc="55"/>
              <a:t> </a:t>
            </a:r>
            <a:r>
              <a:rPr dirty="0"/>
              <a:t>chuyển</a:t>
            </a:r>
            <a:r>
              <a:rPr dirty="0" spc="60"/>
              <a:t> </a:t>
            </a:r>
            <a:r>
              <a:rPr dirty="0"/>
              <a:t>đổi</a:t>
            </a:r>
            <a:r>
              <a:rPr dirty="0" spc="70"/>
              <a:t> </a:t>
            </a:r>
            <a:r>
              <a:rPr dirty="0" spc="-25"/>
              <a:t>số: </a:t>
            </a:r>
            <a:r>
              <a:rPr dirty="0"/>
              <a:t>Singapore,</a:t>
            </a:r>
            <a:r>
              <a:rPr dirty="0" spc="65"/>
              <a:t> </a:t>
            </a:r>
            <a:r>
              <a:rPr dirty="0"/>
              <a:t>Trung</a:t>
            </a:r>
            <a:r>
              <a:rPr dirty="0" spc="70"/>
              <a:t> </a:t>
            </a:r>
            <a:r>
              <a:rPr dirty="0"/>
              <a:t>Quốc,</a:t>
            </a:r>
            <a:r>
              <a:rPr dirty="0" spc="75"/>
              <a:t> </a:t>
            </a:r>
            <a:r>
              <a:rPr dirty="0"/>
              <a:t>Australia…</a:t>
            </a:r>
            <a:r>
              <a:rPr dirty="0" spc="75"/>
              <a:t> </a:t>
            </a:r>
            <a:r>
              <a:rPr dirty="0"/>
              <a:t>các</a:t>
            </a:r>
            <a:r>
              <a:rPr dirty="0" spc="70"/>
              <a:t> </a:t>
            </a:r>
            <a:r>
              <a:rPr dirty="0"/>
              <a:t>tổ</a:t>
            </a:r>
            <a:r>
              <a:rPr dirty="0" spc="70"/>
              <a:t> </a:t>
            </a:r>
            <a:r>
              <a:rPr dirty="0"/>
              <a:t>chức,</a:t>
            </a:r>
            <a:r>
              <a:rPr dirty="0" spc="80"/>
              <a:t> </a:t>
            </a:r>
            <a:r>
              <a:rPr dirty="0"/>
              <a:t>tư</a:t>
            </a:r>
            <a:r>
              <a:rPr dirty="0" spc="75"/>
              <a:t> </a:t>
            </a:r>
            <a:r>
              <a:rPr dirty="0"/>
              <a:t>vấn</a:t>
            </a:r>
            <a:r>
              <a:rPr dirty="0" spc="70"/>
              <a:t> </a:t>
            </a:r>
            <a:r>
              <a:rPr dirty="0"/>
              <a:t>như:</a:t>
            </a:r>
            <a:r>
              <a:rPr dirty="0" spc="75"/>
              <a:t> </a:t>
            </a:r>
            <a:r>
              <a:rPr dirty="0" spc="-10"/>
              <a:t>Deloitte, McKinsey,</a:t>
            </a:r>
            <a:r>
              <a:rPr dirty="0" spc="-40"/>
              <a:t> </a:t>
            </a:r>
            <a:r>
              <a:rPr dirty="0"/>
              <a:t>PwC,</a:t>
            </a:r>
            <a:r>
              <a:rPr dirty="0" spc="-10"/>
              <a:t> </a:t>
            </a:r>
            <a:r>
              <a:rPr dirty="0"/>
              <a:t>KPMG,</a:t>
            </a:r>
            <a:r>
              <a:rPr dirty="0" spc="-90"/>
              <a:t> </a:t>
            </a:r>
            <a:r>
              <a:rPr dirty="0"/>
              <a:t>TMForum,</a:t>
            </a:r>
            <a:r>
              <a:rPr dirty="0" spc="-40"/>
              <a:t> </a:t>
            </a:r>
            <a:r>
              <a:rPr dirty="0" spc="-10"/>
              <a:t>Gartner…</a:t>
            </a:r>
          </a:p>
          <a:p>
            <a:pPr marL="622300" indent="-610235">
              <a:lnSpc>
                <a:spcPct val="100000"/>
              </a:lnSpc>
              <a:spcBef>
                <a:spcPts val="710"/>
              </a:spcBef>
              <a:buClr>
                <a:srgbClr val="00CCFF"/>
              </a:buClr>
              <a:buFont typeface="Wingdings"/>
              <a:buChar char=""/>
              <a:tabLst>
                <a:tab pos="622300" algn="l"/>
                <a:tab pos="622935" algn="l"/>
              </a:tabLst>
            </a:pPr>
            <a:r>
              <a:rPr dirty="0"/>
              <a:t>Thuật</a:t>
            </a:r>
            <a:r>
              <a:rPr dirty="0" spc="-15"/>
              <a:t> </a:t>
            </a:r>
            <a:r>
              <a:rPr dirty="0"/>
              <a:t>ngữ</a:t>
            </a:r>
            <a:r>
              <a:rPr dirty="0" spc="-5"/>
              <a:t> </a:t>
            </a:r>
            <a:r>
              <a:rPr dirty="0"/>
              <a:t>để</a:t>
            </a:r>
            <a:r>
              <a:rPr dirty="0" spc="-10"/>
              <a:t> </a:t>
            </a:r>
            <a:r>
              <a:rPr dirty="0"/>
              <a:t>đo</a:t>
            </a:r>
            <a:r>
              <a:rPr dirty="0" spc="-10"/>
              <a:t> </a:t>
            </a:r>
            <a:r>
              <a:rPr dirty="0"/>
              <a:t>lường,</a:t>
            </a:r>
            <a:r>
              <a:rPr dirty="0" spc="10"/>
              <a:t> </a:t>
            </a:r>
            <a:r>
              <a:rPr dirty="0"/>
              <a:t>đánh giá cũng</a:t>
            </a:r>
            <a:r>
              <a:rPr dirty="0" spc="-5"/>
              <a:t> </a:t>
            </a:r>
            <a:r>
              <a:rPr dirty="0"/>
              <a:t>có</a:t>
            </a:r>
            <a:r>
              <a:rPr dirty="0" spc="-15"/>
              <a:t> </a:t>
            </a:r>
            <a:r>
              <a:rPr dirty="0"/>
              <a:t>nhiều</a:t>
            </a:r>
            <a:r>
              <a:rPr dirty="0" spc="5"/>
              <a:t> </a:t>
            </a:r>
            <a:r>
              <a:rPr dirty="0"/>
              <a:t>tên</a:t>
            </a:r>
            <a:r>
              <a:rPr dirty="0" spc="-5"/>
              <a:t> </a:t>
            </a:r>
            <a:r>
              <a:rPr dirty="0"/>
              <a:t>gọi</a:t>
            </a:r>
            <a:r>
              <a:rPr dirty="0" spc="-10"/>
              <a:t> </a:t>
            </a:r>
            <a:r>
              <a:rPr dirty="0"/>
              <a:t>khác </a:t>
            </a:r>
            <a:r>
              <a:rPr dirty="0" spc="-10"/>
              <a:t>nhau:</a:t>
            </a:r>
          </a:p>
          <a:p>
            <a:pPr lvl="1" marL="1079500" indent="-610235">
              <a:lnSpc>
                <a:spcPct val="100000"/>
              </a:lnSpc>
              <a:spcBef>
                <a:spcPts val="270"/>
              </a:spcBef>
              <a:buClr>
                <a:srgbClr val="00CCFF"/>
              </a:buClr>
              <a:buFont typeface="Wingdings"/>
              <a:buChar char=""/>
              <a:tabLst>
                <a:tab pos="1079500" algn="l"/>
                <a:tab pos="1080135" algn="l"/>
              </a:tabLst>
            </a:pPr>
            <a:r>
              <a:rPr dirty="0" sz="2000">
                <a:latin typeface="Arial"/>
                <a:cs typeface="Arial"/>
              </a:rPr>
              <a:t>Digital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Readiness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(mức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độ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sẵn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sàng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chuyển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đổi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số)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hoặc</a:t>
            </a:r>
            <a:endParaRPr sz="2000">
              <a:latin typeface="Arial"/>
              <a:cs typeface="Arial"/>
            </a:endParaRPr>
          </a:p>
          <a:p>
            <a:pPr lvl="1" marL="1079500" indent="-610235">
              <a:lnSpc>
                <a:spcPct val="100000"/>
              </a:lnSpc>
              <a:spcBef>
                <a:spcPts val="265"/>
              </a:spcBef>
              <a:buClr>
                <a:srgbClr val="00CCFF"/>
              </a:buClr>
              <a:buFont typeface="Wingdings"/>
              <a:buChar char=""/>
              <a:tabLst>
                <a:tab pos="1079500" algn="l"/>
                <a:tab pos="1080135" algn="l"/>
              </a:tabLst>
            </a:pPr>
            <a:r>
              <a:rPr dirty="0" sz="2000">
                <a:latin typeface="Arial"/>
                <a:cs typeface="Arial"/>
              </a:rPr>
              <a:t>Digital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Maturity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(mức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độ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trưởng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thành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số)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Mô</a:t>
            </a:r>
            <a:r>
              <a:rPr dirty="0" spc="-10"/>
              <a:t> </a:t>
            </a:r>
            <a:r>
              <a:rPr dirty="0"/>
              <a:t>hình</a:t>
            </a:r>
            <a:r>
              <a:rPr dirty="0" spc="-5"/>
              <a:t> </a:t>
            </a:r>
            <a:r>
              <a:rPr dirty="0"/>
              <a:t>của</a:t>
            </a:r>
            <a:r>
              <a:rPr dirty="0" spc="-5"/>
              <a:t> </a:t>
            </a:r>
            <a:r>
              <a:rPr dirty="0" spc="-10"/>
              <a:t>Singapore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5493" y="1848984"/>
            <a:ext cx="10267490" cy="282951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Mô</a:t>
            </a:r>
            <a:r>
              <a:rPr dirty="0" spc="-20"/>
              <a:t> </a:t>
            </a:r>
            <a:r>
              <a:rPr dirty="0"/>
              <a:t>hình</a:t>
            </a:r>
            <a:r>
              <a:rPr dirty="0" spc="-5"/>
              <a:t> </a:t>
            </a:r>
            <a:r>
              <a:rPr dirty="0" spc="-20"/>
              <a:t>SIRI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5930" y="1796145"/>
            <a:ext cx="7850148" cy="345023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16939" y="1814829"/>
            <a:ext cx="2744470" cy="3601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223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Bộ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đánh giá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dựa trên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trụ </a:t>
            </a:r>
            <a:r>
              <a:rPr dirty="0" sz="1800">
                <a:latin typeface="Calibri"/>
                <a:cs typeface="Calibri"/>
              </a:rPr>
              <a:t>cột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chính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của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chuyển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đổi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số: </a:t>
            </a:r>
            <a:r>
              <a:rPr dirty="0" sz="1800">
                <a:latin typeface="Calibri"/>
                <a:cs typeface="Calibri"/>
              </a:rPr>
              <a:t>Quy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trình,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Công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nghệ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và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Tổ </a:t>
            </a:r>
            <a:r>
              <a:rPr dirty="0" sz="1800">
                <a:latin typeface="Calibri"/>
                <a:cs typeface="Calibri"/>
              </a:rPr>
              <a:t>chức,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với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8 miền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và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16 </a:t>
            </a:r>
            <a:r>
              <a:rPr dirty="0" sz="1800" spc="-20">
                <a:latin typeface="Calibri"/>
                <a:cs typeface="Calibri"/>
              </a:rPr>
              <a:t>tiêu </a:t>
            </a:r>
            <a:r>
              <a:rPr dirty="0" sz="1800">
                <a:latin typeface="Calibri"/>
                <a:cs typeface="Calibri"/>
              </a:rPr>
              <a:t>chí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theo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cả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chiều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ngang </a:t>
            </a:r>
            <a:r>
              <a:rPr dirty="0" sz="1800" spc="-25">
                <a:latin typeface="Calibri"/>
                <a:cs typeface="Calibri"/>
              </a:rPr>
              <a:t>và </a:t>
            </a:r>
            <a:r>
              <a:rPr dirty="0" sz="1800">
                <a:latin typeface="Calibri"/>
                <a:cs typeface="Calibri"/>
              </a:rPr>
              <a:t>chiều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dọc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của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doanh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nghiệp.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SIRI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phù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hợp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hơn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với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hoạt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Arial"/>
                <a:cs typeface="Arial"/>
              </a:rPr>
              <a:t>động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của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doanh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nghiệp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latin typeface="Arial"/>
                <a:cs typeface="Arial"/>
              </a:rPr>
              <a:t>theo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mô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hình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đặt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hàng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sản </a:t>
            </a:r>
            <a:r>
              <a:rPr dirty="0" sz="1800">
                <a:latin typeface="Arial"/>
                <a:cs typeface="Arial"/>
              </a:rPr>
              <a:t>xuất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hoặc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số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lượng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rất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ít </a:t>
            </a:r>
            <a:r>
              <a:rPr dirty="0" sz="1800">
                <a:latin typeface="Arial"/>
                <a:cs typeface="Arial"/>
              </a:rPr>
              <a:t>khách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hàng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theo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hình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thức B2B.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Mô</a:t>
            </a:r>
            <a:r>
              <a:rPr dirty="0" spc="-10"/>
              <a:t> </a:t>
            </a:r>
            <a:r>
              <a:rPr dirty="0"/>
              <a:t>hình</a:t>
            </a:r>
            <a:r>
              <a:rPr dirty="0" spc="-5"/>
              <a:t> </a:t>
            </a:r>
            <a:r>
              <a:rPr dirty="0"/>
              <a:t>của</a:t>
            </a:r>
            <a:r>
              <a:rPr dirty="0" spc="-5"/>
              <a:t> </a:t>
            </a:r>
            <a:r>
              <a:rPr dirty="0" spc="-10"/>
              <a:t>Deloite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3984" y="1998992"/>
            <a:ext cx="9638809" cy="428848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Mô</a:t>
            </a:r>
            <a:r>
              <a:rPr dirty="0" spc="-20"/>
              <a:t> </a:t>
            </a:r>
            <a:r>
              <a:rPr dirty="0"/>
              <a:t>hình</a:t>
            </a:r>
            <a:r>
              <a:rPr dirty="0" spc="-5"/>
              <a:t> </a:t>
            </a:r>
            <a:r>
              <a:rPr dirty="0"/>
              <a:t>của</a:t>
            </a:r>
            <a:r>
              <a:rPr dirty="0" spc="-5"/>
              <a:t> </a:t>
            </a:r>
            <a:r>
              <a:rPr dirty="0" spc="-10"/>
              <a:t>Mckinsey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4700" y="1440561"/>
            <a:ext cx="8039100" cy="492548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Mô</a:t>
            </a:r>
            <a:r>
              <a:rPr dirty="0" spc="-10"/>
              <a:t> </a:t>
            </a:r>
            <a:r>
              <a:rPr dirty="0"/>
              <a:t>hình</a:t>
            </a:r>
            <a:r>
              <a:rPr dirty="0" spc="-75"/>
              <a:t> </a:t>
            </a:r>
            <a:r>
              <a:rPr dirty="0" spc="-10"/>
              <a:t>TMForum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366249"/>
            <a:ext cx="10553208" cy="533543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Các</a:t>
            </a:r>
            <a:r>
              <a:rPr dirty="0" spc="-5"/>
              <a:t> </a:t>
            </a:r>
            <a:r>
              <a:rPr dirty="0"/>
              <a:t>trụ</a:t>
            </a:r>
            <a:r>
              <a:rPr dirty="0" spc="-5"/>
              <a:t> </a:t>
            </a:r>
            <a:r>
              <a:rPr dirty="0"/>
              <a:t>cột</a:t>
            </a:r>
            <a:r>
              <a:rPr dirty="0" spc="-5"/>
              <a:t> </a:t>
            </a:r>
            <a:r>
              <a:rPr dirty="0"/>
              <a:t>chuyển</a:t>
            </a:r>
            <a:r>
              <a:rPr dirty="0" spc="-5"/>
              <a:t> </a:t>
            </a:r>
            <a:r>
              <a:rPr dirty="0"/>
              <a:t>đổi</a:t>
            </a:r>
            <a:r>
              <a:rPr dirty="0" spc="-5"/>
              <a:t> </a:t>
            </a:r>
            <a:r>
              <a:rPr dirty="0"/>
              <a:t>số</a:t>
            </a:r>
            <a:r>
              <a:rPr dirty="0" spc="-5"/>
              <a:t> </a:t>
            </a:r>
            <a:r>
              <a:rPr dirty="0"/>
              <a:t>phổ</a:t>
            </a:r>
            <a:r>
              <a:rPr dirty="0" spc="10"/>
              <a:t> </a:t>
            </a:r>
            <a:r>
              <a:rPr dirty="0" spc="-20"/>
              <a:t>biến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1401419"/>
            <a:ext cx="10549636" cy="484898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26411"/>
            <a:ext cx="12191999" cy="463158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26791" y="2456814"/>
            <a:ext cx="5293995" cy="1776095"/>
          </a:xfrm>
          <a:prstGeom prst="rect"/>
        </p:spPr>
        <p:txBody>
          <a:bodyPr wrap="square" lIns="0" tIns="75565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95"/>
              </a:spcBef>
            </a:pPr>
            <a:r>
              <a:rPr dirty="0" sz="4100">
                <a:solidFill>
                  <a:srgbClr val="FFFFFF"/>
                </a:solidFill>
              </a:rPr>
              <a:t>Bộ</a:t>
            </a:r>
            <a:r>
              <a:rPr dirty="0" sz="4100" spc="-30">
                <a:solidFill>
                  <a:srgbClr val="FFFFFF"/>
                </a:solidFill>
              </a:rPr>
              <a:t> </a:t>
            </a:r>
            <a:r>
              <a:rPr dirty="0" sz="4100">
                <a:solidFill>
                  <a:srgbClr val="FFFFFF"/>
                </a:solidFill>
              </a:rPr>
              <a:t>chỉ</a:t>
            </a:r>
            <a:r>
              <a:rPr dirty="0" sz="4100" spc="-5">
                <a:solidFill>
                  <a:srgbClr val="FFFFFF"/>
                </a:solidFill>
              </a:rPr>
              <a:t> </a:t>
            </a:r>
            <a:r>
              <a:rPr dirty="0" sz="4100">
                <a:solidFill>
                  <a:srgbClr val="FFFFFF"/>
                </a:solidFill>
              </a:rPr>
              <a:t>số</a:t>
            </a:r>
            <a:r>
              <a:rPr dirty="0" sz="4100" spc="-20">
                <a:solidFill>
                  <a:srgbClr val="FFFFFF"/>
                </a:solidFill>
              </a:rPr>
              <a:t> </a:t>
            </a:r>
            <a:r>
              <a:rPr dirty="0" sz="4100">
                <a:solidFill>
                  <a:srgbClr val="FFFFFF"/>
                </a:solidFill>
              </a:rPr>
              <a:t>đánh</a:t>
            </a:r>
            <a:r>
              <a:rPr dirty="0" sz="4100" spc="-35">
                <a:solidFill>
                  <a:srgbClr val="FFFFFF"/>
                </a:solidFill>
              </a:rPr>
              <a:t> </a:t>
            </a:r>
            <a:r>
              <a:rPr dirty="0" sz="4100" spc="-25">
                <a:solidFill>
                  <a:srgbClr val="FFFFFF"/>
                </a:solidFill>
              </a:rPr>
              <a:t>giá </a:t>
            </a:r>
            <a:r>
              <a:rPr dirty="0" sz="4100">
                <a:solidFill>
                  <a:srgbClr val="FFFFFF"/>
                </a:solidFill>
              </a:rPr>
              <a:t>mức</a:t>
            </a:r>
            <a:r>
              <a:rPr dirty="0" sz="4100" spc="-10">
                <a:solidFill>
                  <a:srgbClr val="FFFFFF"/>
                </a:solidFill>
              </a:rPr>
              <a:t> </a:t>
            </a:r>
            <a:r>
              <a:rPr dirty="0" sz="4100">
                <a:solidFill>
                  <a:srgbClr val="FFFFFF"/>
                </a:solidFill>
              </a:rPr>
              <a:t>độ</a:t>
            </a:r>
            <a:r>
              <a:rPr dirty="0" sz="4100" spc="-30">
                <a:solidFill>
                  <a:srgbClr val="FFFFFF"/>
                </a:solidFill>
              </a:rPr>
              <a:t> </a:t>
            </a:r>
            <a:r>
              <a:rPr dirty="0" sz="4100">
                <a:solidFill>
                  <a:srgbClr val="FFFFFF"/>
                </a:solidFill>
              </a:rPr>
              <a:t>CĐS</a:t>
            </a:r>
            <a:r>
              <a:rPr dirty="0" sz="4100" spc="-10">
                <a:solidFill>
                  <a:srgbClr val="FFFFFF"/>
                </a:solidFill>
              </a:rPr>
              <a:t> </a:t>
            </a:r>
            <a:r>
              <a:rPr dirty="0" sz="4100">
                <a:solidFill>
                  <a:srgbClr val="FFFFFF"/>
                </a:solidFill>
              </a:rPr>
              <a:t>DN</a:t>
            </a:r>
            <a:r>
              <a:rPr dirty="0" sz="4100" spc="-10">
                <a:solidFill>
                  <a:srgbClr val="FFFFFF"/>
                </a:solidFill>
              </a:rPr>
              <a:t> (DBI) </a:t>
            </a:r>
            <a:r>
              <a:rPr dirty="0" sz="4100">
                <a:solidFill>
                  <a:srgbClr val="FFFFFF"/>
                </a:solidFill>
              </a:rPr>
              <a:t>của</a:t>
            </a:r>
            <a:r>
              <a:rPr dirty="0" sz="4100" spc="-15">
                <a:solidFill>
                  <a:srgbClr val="FFFFFF"/>
                </a:solidFill>
              </a:rPr>
              <a:t> </a:t>
            </a:r>
            <a:r>
              <a:rPr dirty="0" sz="4100">
                <a:solidFill>
                  <a:srgbClr val="FFFFFF"/>
                </a:solidFill>
              </a:rPr>
              <a:t>Bộ</a:t>
            </a:r>
            <a:r>
              <a:rPr dirty="0" sz="4100" spc="-85">
                <a:solidFill>
                  <a:srgbClr val="FFFFFF"/>
                </a:solidFill>
              </a:rPr>
              <a:t> </a:t>
            </a:r>
            <a:r>
              <a:rPr dirty="0" sz="4100">
                <a:solidFill>
                  <a:srgbClr val="FFFFFF"/>
                </a:solidFill>
              </a:rPr>
              <a:t>TT&amp;TT</a:t>
            </a:r>
            <a:r>
              <a:rPr dirty="0" sz="4100" spc="-110">
                <a:solidFill>
                  <a:srgbClr val="FFFFFF"/>
                </a:solidFill>
              </a:rPr>
              <a:t> </a:t>
            </a:r>
            <a:r>
              <a:rPr dirty="0" sz="4100">
                <a:solidFill>
                  <a:srgbClr val="FFFFFF"/>
                </a:solidFill>
              </a:rPr>
              <a:t>- </a:t>
            </a:r>
            <a:r>
              <a:rPr dirty="0" sz="4100" spc="-20">
                <a:solidFill>
                  <a:srgbClr val="FFFFFF"/>
                </a:solidFill>
              </a:rPr>
              <a:t>KHĐT</a:t>
            </a:r>
            <a:endParaRPr sz="4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26411"/>
            <a:ext cx="12191999" cy="463158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2253" y="2699765"/>
            <a:ext cx="3676650" cy="1328420"/>
          </a:xfrm>
          <a:prstGeom prst="rect"/>
        </p:spPr>
        <p:txBody>
          <a:bodyPr wrap="square" lIns="0" tIns="90170" rIns="0" bIns="0" rtlCol="0" vert="horz">
            <a:spAutoFit/>
          </a:bodyPr>
          <a:lstStyle/>
          <a:p>
            <a:pPr marL="106680" marR="5080" indent="-94615">
              <a:lnSpc>
                <a:spcPts val="4860"/>
              </a:lnSpc>
              <a:spcBef>
                <a:spcPts val="710"/>
              </a:spcBef>
            </a:pPr>
            <a:r>
              <a:rPr dirty="0" sz="4500">
                <a:solidFill>
                  <a:srgbClr val="FFFFFF"/>
                </a:solidFill>
              </a:rPr>
              <a:t>Chuyển</a:t>
            </a:r>
            <a:r>
              <a:rPr dirty="0" sz="4500" spc="-50">
                <a:solidFill>
                  <a:srgbClr val="FFFFFF"/>
                </a:solidFill>
              </a:rPr>
              <a:t> </a:t>
            </a:r>
            <a:r>
              <a:rPr dirty="0" sz="4500">
                <a:solidFill>
                  <a:srgbClr val="FFFFFF"/>
                </a:solidFill>
              </a:rPr>
              <a:t>đổi</a:t>
            </a:r>
            <a:r>
              <a:rPr dirty="0" sz="4500" spc="-10">
                <a:solidFill>
                  <a:srgbClr val="FFFFFF"/>
                </a:solidFill>
              </a:rPr>
              <a:t> </a:t>
            </a:r>
            <a:r>
              <a:rPr dirty="0" sz="4500" spc="-35">
                <a:solidFill>
                  <a:srgbClr val="FFFFFF"/>
                </a:solidFill>
              </a:rPr>
              <a:t>số </a:t>
            </a:r>
            <a:r>
              <a:rPr dirty="0" sz="4500">
                <a:solidFill>
                  <a:srgbClr val="FFFFFF"/>
                </a:solidFill>
              </a:rPr>
              <a:t>doanh</a:t>
            </a:r>
            <a:r>
              <a:rPr dirty="0" sz="4500" spc="-35">
                <a:solidFill>
                  <a:srgbClr val="FFFFFF"/>
                </a:solidFill>
              </a:rPr>
              <a:t> </a:t>
            </a:r>
            <a:r>
              <a:rPr dirty="0" sz="4500" spc="-10">
                <a:solidFill>
                  <a:srgbClr val="FFFFFF"/>
                </a:solidFill>
              </a:rPr>
              <a:t>nghiệp</a:t>
            </a:r>
            <a:endParaRPr sz="45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Cơ</a:t>
            </a:r>
            <a:r>
              <a:rPr dirty="0" spc="-10"/>
              <a:t> </a:t>
            </a:r>
            <a:r>
              <a:rPr dirty="0"/>
              <a:t>quan</a:t>
            </a:r>
            <a:r>
              <a:rPr dirty="0" spc="-10"/>
              <a:t> </a:t>
            </a:r>
            <a:r>
              <a:rPr dirty="0"/>
              <a:t>ban </a:t>
            </a:r>
            <a:r>
              <a:rPr dirty="0" spc="-20"/>
              <a:t>hành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4655" y="2955558"/>
            <a:ext cx="5325654" cy="226781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389380" y="1722881"/>
            <a:ext cx="941006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solidFill>
                  <a:srgbClr val="2E5496"/>
                </a:solidFill>
                <a:latin typeface="Calibri"/>
                <a:cs typeface="Calibri"/>
              </a:rPr>
              <a:t>BỘ</a:t>
            </a:r>
            <a:r>
              <a:rPr dirty="0" sz="2800" spc="-75" b="1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2E5496"/>
                </a:solidFill>
                <a:latin typeface="Calibri"/>
                <a:cs typeface="Calibri"/>
              </a:rPr>
              <a:t>CHỈ</a:t>
            </a:r>
            <a:r>
              <a:rPr dirty="0" sz="2800" spc="-65" b="1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2E5496"/>
                </a:solidFill>
                <a:latin typeface="Calibri"/>
                <a:cs typeface="Calibri"/>
              </a:rPr>
              <a:t>SỐ</a:t>
            </a:r>
            <a:r>
              <a:rPr dirty="0" sz="2800" spc="-70" b="1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2E5496"/>
                </a:solidFill>
                <a:latin typeface="Calibri"/>
                <a:cs typeface="Calibri"/>
              </a:rPr>
              <a:t>ĐÁNH</a:t>
            </a:r>
            <a:r>
              <a:rPr dirty="0" sz="2800" spc="-65" b="1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2E5496"/>
                </a:solidFill>
                <a:latin typeface="Calibri"/>
                <a:cs typeface="Calibri"/>
              </a:rPr>
              <a:t>GIÁ</a:t>
            </a:r>
            <a:r>
              <a:rPr dirty="0" sz="2800" spc="-55" b="1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2E5496"/>
                </a:solidFill>
                <a:latin typeface="Calibri"/>
                <a:cs typeface="Calibri"/>
              </a:rPr>
              <a:t>MỨC</a:t>
            </a:r>
            <a:r>
              <a:rPr dirty="0" sz="2800" spc="-60" b="1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2E5496"/>
                </a:solidFill>
                <a:latin typeface="Calibri"/>
                <a:cs typeface="Calibri"/>
              </a:rPr>
              <a:t>ĐỘ</a:t>
            </a:r>
            <a:r>
              <a:rPr dirty="0" sz="2800" spc="-70" b="1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2E5496"/>
                </a:solidFill>
                <a:latin typeface="Calibri"/>
                <a:cs typeface="Calibri"/>
              </a:rPr>
              <a:t>CHUYỂN</a:t>
            </a:r>
            <a:r>
              <a:rPr dirty="0" sz="2800" spc="-75" b="1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2E5496"/>
                </a:solidFill>
                <a:latin typeface="Calibri"/>
                <a:cs typeface="Calibri"/>
              </a:rPr>
              <a:t>ĐỔI</a:t>
            </a:r>
            <a:r>
              <a:rPr dirty="0" sz="2800" spc="-65" b="1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2E5496"/>
                </a:solidFill>
                <a:latin typeface="Calibri"/>
                <a:cs typeface="Calibri"/>
              </a:rPr>
              <a:t>SỐ</a:t>
            </a:r>
            <a:r>
              <a:rPr dirty="0" sz="2800" spc="-75" b="1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800" b="1">
                <a:solidFill>
                  <a:srgbClr val="2E5496"/>
                </a:solidFill>
                <a:latin typeface="Calibri"/>
                <a:cs typeface="Calibri"/>
              </a:rPr>
              <a:t>DOANH</a:t>
            </a:r>
            <a:r>
              <a:rPr dirty="0" sz="2800" spc="-65" b="1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2E5496"/>
                </a:solidFill>
                <a:latin typeface="Calibri"/>
                <a:cs typeface="Calibri"/>
              </a:rPr>
              <a:t>NGHIỆP</a:t>
            </a:r>
            <a:endParaRPr sz="280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</a:pPr>
            <a:r>
              <a:rPr dirty="0" sz="2800" b="1">
                <a:latin typeface="Calibri"/>
                <a:cs typeface="Calibri"/>
              </a:rPr>
              <a:t>Bộ</a:t>
            </a:r>
            <a:r>
              <a:rPr dirty="0" sz="2800" spc="-7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Thông</a:t>
            </a:r>
            <a:r>
              <a:rPr dirty="0" sz="2800" spc="-5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tin</a:t>
            </a:r>
            <a:r>
              <a:rPr dirty="0" sz="2800" spc="-6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và</a:t>
            </a:r>
            <a:r>
              <a:rPr dirty="0" sz="2800" spc="-55" b="1">
                <a:latin typeface="Calibri"/>
                <a:cs typeface="Calibri"/>
              </a:rPr>
              <a:t> </a:t>
            </a:r>
            <a:r>
              <a:rPr dirty="0" sz="2800" spc="-25" b="1">
                <a:latin typeface="Calibri"/>
                <a:cs typeface="Calibri"/>
              </a:rPr>
              <a:t>Truyền</a:t>
            </a:r>
            <a:r>
              <a:rPr dirty="0" sz="2800" spc="-4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thông</a:t>
            </a:r>
            <a:r>
              <a:rPr dirty="0" sz="2800" spc="-6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–</a:t>
            </a:r>
            <a:r>
              <a:rPr dirty="0" sz="2800" spc="-5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Bộ</a:t>
            </a:r>
            <a:r>
              <a:rPr dirty="0" sz="2800" spc="-6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Kế</a:t>
            </a:r>
            <a:r>
              <a:rPr dirty="0" sz="2800" spc="-6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hoạch</a:t>
            </a:r>
            <a:r>
              <a:rPr dirty="0" sz="2800" spc="-5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và</a:t>
            </a:r>
            <a:r>
              <a:rPr dirty="0" sz="2800" spc="-5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Đầu</a:t>
            </a:r>
            <a:r>
              <a:rPr dirty="0" sz="2800" spc="-65" b="1">
                <a:latin typeface="Calibri"/>
                <a:cs typeface="Calibri"/>
              </a:rPr>
              <a:t> </a:t>
            </a:r>
            <a:r>
              <a:rPr dirty="0" sz="2800" spc="-25" b="1">
                <a:latin typeface="Calibri"/>
                <a:cs typeface="Calibri"/>
              </a:rPr>
              <a:t>tư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12393" y="5622137"/>
            <a:ext cx="1035812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44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Bộ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chỉ số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DBI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được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ban hành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QĐ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2158/QĐ-BTTTT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ngày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07/11/2023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được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triển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khai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trên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Cổng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thông </a:t>
            </a:r>
            <a:r>
              <a:rPr dirty="0" sz="1800" spc="-25">
                <a:latin typeface="Calibri"/>
                <a:cs typeface="Calibri"/>
              </a:rPr>
              <a:t>tin</a:t>
            </a:r>
            <a:endParaRPr sz="1800">
              <a:latin typeface="Calibri"/>
              <a:cs typeface="Calibri"/>
            </a:endParaRPr>
          </a:p>
          <a:p>
            <a:pPr algn="ctr" marL="1905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  <a:hlinkClick r:id="rId3"/>
              </a:rPr>
              <a:t>http://dbi.gov.vn</a:t>
            </a:r>
            <a:r>
              <a:rPr dirty="0" sz="1800" spc="-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và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https://business.gov.vn/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Kế hoạch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153/KH-UBND ngày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16/7/2024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triển khai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thực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hiện đề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án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đánh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giá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mức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độ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và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hỗ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trợ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thúc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đẩy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CĐS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DN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Bộ</a:t>
            </a:r>
            <a:r>
              <a:rPr dirty="0" spc="-15"/>
              <a:t> </a:t>
            </a:r>
            <a:r>
              <a:rPr dirty="0"/>
              <a:t>chỉ</a:t>
            </a:r>
            <a:r>
              <a:rPr dirty="0" spc="10"/>
              <a:t> </a:t>
            </a:r>
            <a:r>
              <a:rPr dirty="0"/>
              <a:t>số</a:t>
            </a:r>
            <a:r>
              <a:rPr dirty="0" spc="-25"/>
              <a:t> </a:t>
            </a:r>
            <a:r>
              <a:rPr dirty="0"/>
              <a:t>đánh giá</a:t>
            </a:r>
            <a:r>
              <a:rPr dirty="0" spc="-5"/>
              <a:t> </a:t>
            </a:r>
            <a:r>
              <a:rPr dirty="0"/>
              <a:t>CĐS</a:t>
            </a:r>
            <a:r>
              <a:rPr dirty="0" spc="-5"/>
              <a:t> </a:t>
            </a:r>
            <a:r>
              <a:rPr dirty="0"/>
              <a:t>cho </a:t>
            </a:r>
            <a:r>
              <a:rPr dirty="0" spc="-20"/>
              <a:t>SMEs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645411"/>
            <a:ext cx="57518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Char char="•"/>
              <a:tabLst>
                <a:tab pos="241935" algn="l"/>
              </a:tabLst>
            </a:pPr>
            <a:r>
              <a:rPr dirty="0" sz="2800">
                <a:latin typeface="Arial"/>
                <a:cs typeface="Arial"/>
              </a:rPr>
              <a:t>Phương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pháp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đánh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giá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chấm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điểm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447927" y="2587878"/>
            <a:ext cx="4127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mbria Math"/>
                <a:cs typeface="Cambria Math"/>
              </a:rPr>
              <a:t>𝑅</a:t>
            </a:r>
            <a:r>
              <a:rPr dirty="0" sz="1800" spc="160">
                <a:latin typeface="Cambria Math"/>
                <a:cs typeface="Cambria Math"/>
              </a:rPr>
              <a:t> </a:t>
            </a:r>
            <a:r>
              <a:rPr dirty="0" sz="1800" spc="-50">
                <a:latin typeface="Cambria Math"/>
                <a:cs typeface="Cambria Math"/>
              </a:rPr>
              <a:t>=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911476" y="2755519"/>
            <a:ext cx="5104130" cy="15240"/>
          </a:xfrm>
          <a:custGeom>
            <a:avLst/>
            <a:gdLst/>
            <a:ahLst/>
            <a:cxnLst/>
            <a:rect l="l" t="t" r="r" b="b"/>
            <a:pathLst>
              <a:path w="5104130" h="15239">
                <a:moveTo>
                  <a:pt x="5103876" y="0"/>
                </a:moveTo>
                <a:lnTo>
                  <a:pt x="0" y="0"/>
                </a:lnTo>
                <a:lnTo>
                  <a:pt x="0" y="15239"/>
                </a:lnTo>
                <a:lnTo>
                  <a:pt x="5103876" y="15239"/>
                </a:lnTo>
                <a:lnTo>
                  <a:pt x="51038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899030" y="2414142"/>
            <a:ext cx="51269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mbria Math"/>
                <a:cs typeface="Cambria Math"/>
              </a:rPr>
              <a:t>𝐴</a:t>
            </a:r>
            <a:r>
              <a:rPr dirty="0" sz="1800" spc="2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∗</a:t>
            </a:r>
            <a:r>
              <a:rPr dirty="0" sz="1800" spc="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𝑎</a:t>
            </a:r>
            <a:r>
              <a:rPr dirty="0" sz="1800" spc="4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+</a:t>
            </a:r>
            <a:r>
              <a:rPr dirty="0" sz="1800" spc="1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𝐵</a:t>
            </a:r>
            <a:r>
              <a:rPr dirty="0" sz="1800" spc="5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∗</a:t>
            </a:r>
            <a:r>
              <a:rPr dirty="0" sz="1800" spc="1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𝑏</a:t>
            </a:r>
            <a:r>
              <a:rPr dirty="0" sz="1800" spc="3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+</a:t>
            </a:r>
            <a:r>
              <a:rPr dirty="0" sz="1800" spc="1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𝐶</a:t>
            </a:r>
            <a:r>
              <a:rPr dirty="0" sz="1800" spc="8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∗</a:t>
            </a:r>
            <a:r>
              <a:rPr dirty="0" sz="1800" spc="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𝑐</a:t>
            </a:r>
            <a:r>
              <a:rPr dirty="0" sz="1800" spc="5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+</a:t>
            </a:r>
            <a:r>
              <a:rPr dirty="0" sz="1800" spc="1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𝐷</a:t>
            </a:r>
            <a:r>
              <a:rPr dirty="0" sz="1800" spc="6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∗</a:t>
            </a:r>
            <a:r>
              <a:rPr dirty="0" sz="1800" spc="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𝑑</a:t>
            </a:r>
            <a:r>
              <a:rPr dirty="0" sz="1800" spc="4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+</a:t>
            </a:r>
            <a:r>
              <a:rPr dirty="0" sz="1800" spc="1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𝐸</a:t>
            </a:r>
            <a:r>
              <a:rPr dirty="0" sz="1800" spc="7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∗</a:t>
            </a:r>
            <a:r>
              <a:rPr dirty="0" sz="1800" spc="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𝑒</a:t>
            </a:r>
            <a:r>
              <a:rPr dirty="0" sz="1800" spc="4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+</a:t>
            </a:r>
            <a:r>
              <a:rPr dirty="0" sz="1800" spc="1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𝐹</a:t>
            </a:r>
            <a:r>
              <a:rPr dirty="0" sz="1800" spc="7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∗</a:t>
            </a:r>
            <a:r>
              <a:rPr dirty="0" sz="1800" spc="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𝑓</a:t>
            </a:r>
            <a:r>
              <a:rPr dirty="0" sz="1800" spc="5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+</a:t>
            </a:r>
            <a:r>
              <a:rPr dirty="0" sz="1800" spc="1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𝐺</a:t>
            </a:r>
            <a:r>
              <a:rPr dirty="0" sz="1800" spc="7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∗</a:t>
            </a:r>
            <a:r>
              <a:rPr dirty="0" sz="1800" spc="15">
                <a:latin typeface="Cambria Math"/>
                <a:cs typeface="Cambria Math"/>
              </a:rPr>
              <a:t> </a:t>
            </a:r>
            <a:r>
              <a:rPr dirty="0" sz="1800" spc="-50">
                <a:latin typeface="Cambria Math"/>
                <a:cs typeface="Cambria Math"/>
              </a:rPr>
              <a:t>𝑔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179445" y="2739974"/>
            <a:ext cx="256667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mbria Math"/>
                <a:cs typeface="Cambria Math"/>
              </a:rPr>
              <a:t>𝑎</a:t>
            </a:r>
            <a:r>
              <a:rPr dirty="0" sz="1800" spc="3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+</a:t>
            </a:r>
            <a:r>
              <a:rPr dirty="0" sz="1800" spc="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𝑏</a:t>
            </a:r>
            <a:r>
              <a:rPr dirty="0" sz="1800" spc="4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+</a:t>
            </a:r>
            <a:r>
              <a:rPr dirty="0" sz="1800" spc="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𝑐</a:t>
            </a:r>
            <a:r>
              <a:rPr dirty="0" sz="1800" spc="4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+</a:t>
            </a:r>
            <a:r>
              <a:rPr dirty="0" sz="1800" spc="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𝑑</a:t>
            </a:r>
            <a:r>
              <a:rPr dirty="0" sz="1800" spc="5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+</a:t>
            </a:r>
            <a:r>
              <a:rPr dirty="0" sz="1800" spc="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𝑒</a:t>
            </a:r>
            <a:r>
              <a:rPr dirty="0" sz="1800" spc="25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+</a:t>
            </a:r>
            <a:r>
              <a:rPr dirty="0" sz="1800" spc="1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𝑓</a:t>
            </a:r>
            <a:r>
              <a:rPr dirty="0" sz="1800" spc="50">
                <a:latin typeface="Cambria Math"/>
                <a:cs typeface="Cambria Math"/>
              </a:rPr>
              <a:t> </a:t>
            </a:r>
            <a:r>
              <a:rPr dirty="0" sz="1800">
                <a:latin typeface="Cambria Math"/>
                <a:cs typeface="Cambria Math"/>
              </a:rPr>
              <a:t>+</a:t>
            </a:r>
            <a:r>
              <a:rPr dirty="0" sz="1800" spc="5">
                <a:latin typeface="Cambria Math"/>
                <a:cs typeface="Cambria Math"/>
              </a:rPr>
              <a:t> </a:t>
            </a:r>
            <a:r>
              <a:rPr dirty="0" sz="1800" spc="-50">
                <a:latin typeface="Cambria Math"/>
                <a:cs typeface="Cambria Math"/>
              </a:rPr>
              <a:t>𝑔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34669" y="3318738"/>
            <a:ext cx="6196965" cy="1273810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400" spc="-20">
                <a:latin typeface="Calibri"/>
                <a:cs typeface="Calibri"/>
              </a:rPr>
              <a:t>Trong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đó:</a:t>
            </a:r>
            <a:endParaRPr sz="1400">
              <a:latin typeface="Calibri"/>
              <a:cs typeface="Calibri"/>
            </a:endParaRPr>
          </a:p>
          <a:p>
            <a:pPr marL="562610" indent="-93345">
              <a:lnSpc>
                <a:spcPct val="100000"/>
              </a:lnSpc>
              <a:spcBef>
                <a:spcPts val="635"/>
              </a:spcBef>
              <a:buChar char="-"/>
              <a:tabLst>
                <a:tab pos="563245" algn="l"/>
              </a:tabLst>
            </a:pPr>
            <a:r>
              <a:rPr dirty="0" sz="1400">
                <a:latin typeface="Calibri"/>
                <a:cs typeface="Calibri"/>
              </a:rPr>
              <a:t>R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là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mức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độ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sẵn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sàng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của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toàn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tổ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chức</a:t>
            </a:r>
            <a:endParaRPr sz="1400">
              <a:latin typeface="Calibri"/>
              <a:cs typeface="Calibri"/>
            </a:endParaRPr>
          </a:p>
          <a:p>
            <a:pPr marL="562610" indent="-93345">
              <a:lnSpc>
                <a:spcPct val="100000"/>
              </a:lnSpc>
              <a:spcBef>
                <a:spcPts val="910"/>
              </a:spcBef>
              <a:buChar char="-"/>
              <a:tabLst>
                <a:tab pos="563245" algn="l"/>
              </a:tabLst>
            </a:pPr>
            <a:r>
              <a:rPr dirty="0" sz="1400">
                <a:latin typeface="Calibri"/>
                <a:cs typeface="Calibri"/>
              </a:rPr>
              <a:t>A,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B,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…G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là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điểm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sẵn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sàng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của mỗi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trụ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cột</a:t>
            </a:r>
            <a:endParaRPr sz="1400">
              <a:latin typeface="Calibri"/>
              <a:cs typeface="Calibri"/>
            </a:endParaRPr>
          </a:p>
          <a:p>
            <a:pPr marL="562610" indent="-93345">
              <a:lnSpc>
                <a:spcPct val="100000"/>
              </a:lnSpc>
              <a:spcBef>
                <a:spcPts val="925"/>
              </a:spcBef>
              <a:buChar char="-"/>
              <a:tabLst>
                <a:tab pos="563245" algn="l"/>
              </a:tabLst>
            </a:pPr>
            <a:r>
              <a:rPr dirty="0" sz="1400">
                <a:latin typeface="Calibri"/>
                <a:cs typeface="Calibri"/>
              </a:rPr>
              <a:t>a,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b,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…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g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là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trọng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số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của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mỗi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trụ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cột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(Được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công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bố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và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áp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dụng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trên </a:t>
            </a:r>
            <a:r>
              <a:rPr dirty="0" sz="1400" spc="-10">
                <a:latin typeface="Calibri"/>
                <a:cs typeface="Calibri"/>
              </a:rPr>
              <a:t>dbi.gov.vn)</a:t>
            </a:r>
            <a:endParaRPr sz="1400">
              <a:latin typeface="Calibri"/>
              <a:cs typeface="Calibri"/>
            </a:endParaRPr>
          </a:p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7296784" y="2198116"/>
          <a:ext cx="4759325" cy="3387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8185"/>
                <a:gridCol w="2842894"/>
                <a:gridCol w="1184910"/>
              </a:tblGrid>
              <a:tr h="4610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300" spc="-20">
                          <a:latin typeface="Calibri"/>
                          <a:cs typeface="Calibri"/>
                        </a:rPr>
                        <a:t>Điểm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algn="ctr" marL="635">
                        <a:lnSpc>
                          <a:spcPts val="1555"/>
                        </a:lnSpc>
                        <a:spcBef>
                          <a:spcPts val="31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sẵn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sàng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dirty="0" sz="1300" spc="-10">
                          <a:latin typeface="Calibri"/>
                          <a:cs typeface="Calibri"/>
                        </a:rPr>
                        <a:t>Trụ</a:t>
                      </a:r>
                      <a:r>
                        <a:rPr dirty="0" sz="13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cột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2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300" spc="-20">
                          <a:latin typeface="Calibri"/>
                          <a:cs typeface="Calibri"/>
                        </a:rPr>
                        <a:t>Trọng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số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của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222250">
                        <a:lnSpc>
                          <a:spcPts val="1555"/>
                        </a:lnSpc>
                        <a:spcBef>
                          <a:spcPts val="31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mỗi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trụ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cột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Định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h</a:t>
                      </a:r>
                      <a:r>
                        <a:rPr dirty="0" sz="1300">
                          <a:latin typeface="Arial"/>
                          <a:cs typeface="Arial"/>
                        </a:rPr>
                        <a:t>ư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ớng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chiến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 l</a:t>
                      </a:r>
                      <a:r>
                        <a:rPr dirty="0" sz="1300" spc="-20">
                          <a:latin typeface="Arial"/>
                          <a:cs typeface="Arial"/>
                        </a:rPr>
                        <a:t>ư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ợc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781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774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1009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B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300" spc="-20">
                          <a:latin typeface="Calibri"/>
                          <a:cs typeface="Calibri"/>
                        </a:rPr>
                        <a:t>Trải</a:t>
                      </a:r>
                      <a:r>
                        <a:rPr dirty="0" sz="13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nghiệm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khách</a:t>
                      </a:r>
                      <a:r>
                        <a:rPr dirty="0" sz="13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hàng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và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bán</a:t>
                      </a:r>
                      <a:r>
                        <a:rPr dirty="0" sz="13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hàng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đa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550"/>
                        </a:lnSpc>
                        <a:spcBef>
                          <a:spcPts val="315"/>
                        </a:spcBef>
                      </a:pPr>
                      <a:r>
                        <a:rPr dirty="0" sz="1300" spc="-20">
                          <a:latin typeface="Calibri"/>
                          <a:cs typeface="Calibri"/>
                        </a:rPr>
                        <a:t>kênh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b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20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C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Chuỗi</a:t>
                      </a:r>
                      <a:r>
                        <a:rPr dirty="0" sz="13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cung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 ứng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c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1140"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D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Hệ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thống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thông</a:t>
                      </a:r>
                      <a:r>
                        <a:rPr dirty="0" sz="13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tin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và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quản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trị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dữ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liệu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d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1009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Quản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lý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rủi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ro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và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an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toàn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thông</a:t>
                      </a:r>
                      <a:r>
                        <a:rPr dirty="0" sz="13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tin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550"/>
                        </a:lnSpc>
                        <a:spcBef>
                          <a:spcPts val="310"/>
                        </a:spcBef>
                      </a:pPr>
                      <a:r>
                        <a:rPr dirty="0" sz="1300" spc="-20">
                          <a:latin typeface="Calibri"/>
                          <a:cs typeface="Calibri"/>
                        </a:rPr>
                        <a:t>mạng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2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10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F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Nghiệp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vụ</a:t>
                      </a:r>
                      <a:r>
                        <a:rPr dirty="0" sz="13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quản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lý</a:t>
                      </a:r>
                      <a:r>
                        <a:rPr dirty="0" sz="13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tài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chính,</a:t>
                      </a:r>
                      <a:r>
                        <a:rPr dirty="0" sz="13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kế</a:t>
                      </a:r>
                      <a:r>
                        <a:rPr dirty="0" sz="13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toán,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kế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ts val="1550"/>
                        </a:lnSpc>
                        <a:spcBef>
                          <a:spcPts val="310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hoạch,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pháp</a:t>
                      </a:r>
                      <a:r>
                        <a:rPr dirty="0" sz="13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lý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và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nhân</a:t>
                      </a:r>
                      <a:r>
                        <a:rPr dirty="0" sz="13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sự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f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27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35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G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Con</a:t>
                      </a:r>
                      <a:r>
                        <a:rPr dirty="0" sz="13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người</a:t>
                      </a:r>
                      <a:r>
                        <a:rPr dirty="0" sz="13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và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>
                          <a:latin typeface="Calibri"/>
                          <a:cs typeface="Calibri"/>
                        </a:rPr>
                        <a:t>tổ</a:t>
                      </a:r>
                      <a:r>
                        <a:rPr dirty="0" sz="13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300" spc="-20">
                          <a:latin typeface="Calibri"/>
                          <a:cs typeface="Calibri"/>
                        </a:rPr>
                        <a:t>chức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dirty="0" sz="1300">
                          <a:latin typeface="Calibri"/>
                          <a:cs typeface="Calibri"/>
                        </a:rPr>
                        <a:t>g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7366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75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300" spc="-20">
                          <a:latin typeface="Calibri"/>
                          <a:cs typeface="Calibri"/>
                        </a:rPr>
                        <a:t>Tổng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812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dirty="0" sz="1300" spc="-20">
                          <a:latin typeface="Calibri"/>
                          <a:cs typeface="Calibri"/>
                        </a:rPr>
                        <a:t>100%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8128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Bộ</a:t>
            </a:r>
            <a:r>
              <a:rPr dirty="0" spc="-5"/>
              <a:t> </a:t>
            </a:r>
            <a:r>
              <a:rPr dirty="0"/>
              <a:t>chỉ</a:t>
            </a:r>
            <a:r>
              <a:rPr dirty="0" spc="10"/>
              <a:t> </a:t>
            </a:r>
            <a:r>
              <a:rPr dirty="0"/>
              <a:t>số</a:t>
            </a:r>
            <a:r>
              <a:rPr dirty="0" spc="-25"/>
              <a:t> </a:t>
            </a:r>
            <a:r>
              <a:rPr dirty="0"/>
              <a:t>đánh giá</a:t>
            </a:r>
            <a:r>
              <a:rPr dirty="0" spc="-5"/>
              <a:t> </a:t>
            </a:r>
            <a:r>
              <a:rPr dirty="0"/>
              <a:t>CĐS</a:t>
            </a:r>
            <a:r>
              <a:rPr dirty="0" spc="-5"/>
              <a:t> </a:t>
            </a:r>
            <a:r>
              <a:rPr dirty="0"/>
              <a:t>cho</a:t>
            </a:r>
            <a:r>
              <a:rPr dirty="0" spc="-5"/>
              <a:t> </a:t>
            </a:r>
            <a:r>
              <a:rPr dirty="0"/>
              <a:t>DN </a:t>
            </a:r>
            <a:r>
              <a:rPr dirty="0" spc="-25"/>
              <a:t>lớn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645411"/>
            <a:ext cx="448754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Char char="•"/>
              <a:tabLst>
                <a:tab pos="241935" algn="l"/>
              </a:tabLst>
            </a:pPr>
            <a:r>
              <a:rPr dirty="0" sz="2800">
                <a:latin typeface="Arial"/>
                <a:cs typeface="Arial"/>
              </a:rPr>
              <a:t>Các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mức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độ</a:t>
            </a:r>
            <a:r>
              <a:rPr dirty="0" sz="2800" spc="-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chuyển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đổi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số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2214587"/>
            <a:ext cx="10507243" cy="1275928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1101648" y="3683000"/>
            <a:ext cx="111061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6F2F9F"/>
                </a:solidFill>
                <a:latin typeface="Calibri"/>
                <a:cs typeface="Calibri"/>
              </a:rPr>
              <a:t>1-</a:t>
            </a:r>
            <a:r>
              <a:rPr dirty="0" sz="1600" spc="-20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6F2F9F"/>
                </a:solidFill>
                <a:latin typeface="Calibri"/>
                <a:cs typeface="Calibri"/>
              </a:rPr>
              <a:t>Khởi</a:t>
            </a:r>
            <a:r>
              <a:rPr dirty="0" sz="1600" spc="-25" b="1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dirty="0" sz="1600" spc="-20" b="1">
                <a:solidFill>
                  <a:srgbClr val="6F2F9F"/>
                </a:solidFill>
                <a:latin typeface="Calibri"/>
                <a:cs typeface="Calibri"/>
              </a:rPr>
              <a:t>động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101648" y="3934459"/>
            <a:ext cx="15811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2775" algn="l"/>
                <a:tab pos="1222375" algn="l"/>
              </a:tabLst>
            </a:pPr>
            <a:r>
              <a:rPr dirty="0" sz="1200" spc="-10">
                <a:latin typeface="Arial"/>
                <a:cs typeface="Arial"/>
              </a:rPr>
              <a:t>Doanh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nghiệp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0">
                <a:latin typeface="Arial"/>
                <a:cs typeface="Arial"/>
              </a:rPr>
              <a:t>chưa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101648" y="4117340"/>
            <a:ext cx="158178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thực</a:t>
            </a:r>
            <a:r>
              <a:rPr dirty="0" sz="1200" spc="3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hiện</a:t>
            </a:r>
            <a:r>
              <a:rPr dirty="0" sz="1200" spc="3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chuyển</a:t>
            </a:r>
            <a:r>
              <a:rPr dirty="0" sz="1200" spc="35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đổi </a:t>
            </a:r>
            <a:r>
              <a:rPr dirty="0" sz="1200">
                <a:latin typeface="Arial"/>
                <a:cs typeface="Arial"/>
              </a:rPr>
              <a:t>số,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hoặc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có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thực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hiện </a:t>
            </a:r>
            <a:r>
              <a:rPr dirty="0" sz="1200">
                <a:latin typeface="Arial"/>
                <a:cs typeface="Arial"/>
              </a:rPr>
              <a:t>ở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mức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độ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sự</a:t>
            </a:r>
            <a:r>
              <a:rPr dirty="0" sz="1200" spc="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vụ,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chưa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101648" y="4666233"/>
            <a:ext cx="15811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6075" algn="l"/>
                <a:tab pos="760730" algn="l"/>
                <a:tab pos="1280160" algn="l"/>
              </a:tabLst>
            </a:pPr>
            <a:r>
              <a:rPr dirty="0" sz="1200" spc="-25">
                <a:latin typeface="Arial"/>
                <a:cs typeface="Arial"/>
              </a:rPr>
              <a:t>có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quy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trình,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0">
                <a:latin typeface="Arial"/>
                <a:cs typeface="Arial"/>
              </a:rPr>
              <a:t>định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101648" y="4849114"/>
            <a:ext cx="15811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43255" algn="l"/>
                <a:tab pos="1104900" algn="l"/>
                <a:tab pos="1406525" algn="l"/>
              </a:tabLst>
            </a:pPr>
            <a:r>
              <a:rPr dirty="0" sz="1200" spc="-10">
                <a:latin typeface="Arial"/>
                <a:cs typeface="Arial"/>
              </a:rPr>
              <a:t>hướng,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0">
                <a:latin typeface="Arial"/>
                <a:cs typeface="Arial"/>
              </a:rPr>
              <a:t>hoặc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đã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có </a:t>
            </a:r>
            <a:r>
              <a:rPr dirty="0" sz="1200">
                <a:latin typeface="Arial"/>
                <a:cs typeface="Arial"/>
              </a:rPr>
              <a:t>định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hướng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nhưng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tỷ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101648" y="5214873"/>
            <a:ext cx="1581150" cy="5695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just" marL="12700" marR="5080">
              <a:lnSpc>
                <a:spcPct val="98800"/>
              </a:lnSpc>
              <a:spcBef>
                <a:spcPts val="114"/>
              </a:spcBef>
            </a:pPr>
            <a:r>
              <a:rPr dirty="0" sz="1200">
                <a:latin typeface="Arial"/>
                <a:cs typeface="Arial"/>
              </a:rPr>
              <a:t>lệ</a:t>
            </a:r>
            <a:r>
              <a:rPr dirty="0" sz="1200" spc="29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chuyển</a:t>
            </a:r>
            <a:r>
              <a:rPr dirty="0" sz="1200" spc="29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đổi</a:t>
            </a:r>
            <a:r>
              <a:rPr dirty="0" sz="1200" spc="290">
                <a:latin typeface="Arial"/>
                <a:cs typeface="Arial"/>
              </a:rPr>
              <a:t>  </a:t>
            </a:r>
            <a:r>
              <a:rPr dirty="0" sz="1200" spc="-20">
                <a:latin typeface="Arial"/>
                <a:cs typeface="Arial"/>
              </a:rPr>
              <a:t>trên </a:t>
            </a:r>
            <a:r>
              <a:rPr dirty="0" sz="1200">
                <a:latin typeface="Arial"/>
                <a:cs typeface="Arial"/>
              </a:rPr>
              <a:t>phạm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vi</a:t>
            </a:r>
            <a:r>
              <a:rPr dirty="0" sz="1200" spc="1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doanh</a:t>
            </a:r>
            <a:r>
              <a:rPr dirty="0" sz="1200" spc="14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nghiệp </a:t>
            </a:r>
            <a:r>
              <a:rPr dirty="0" sz="1200">
                <a:latin typeface="Arial"/>
                <a:cs typeface="Arial"/>
              </a:rPr>
              <a:t>nhỏ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hơn</a:t>
            </a:r>
            <a:r>
              <a:rPr dirty="0" sz="1200" spc="-20">
                <a:latin typeface="Arial"/>
                <a:cs typeface="Arial"/>
              </a:rPr>
              <a:t> 25%.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834385" y="3644646"/>
            <a:ext cx="1593215" cy="13747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006FC0"/>
                </a:solidFill>
                <a:latin typeface="Calibri"/>
                <a:cs typeface="Calibri"/>
              </a:rPr>
              <a:t>2-</a:t>
            </a:r>
            <a:r>
              <a:rPr dirty="0" sz="1600" spc="-15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6FC0"/>
                </a:solidFill>
                <a:latin typeface="Calibri"/>
                <a:cs typeface="Calibri"/>
              </a:rPr>
              <a:t>Bắt</a:t>
            </a:r>
            <a:r>
              <a:rPr dirty="0" sz="1600" spc="-40" b="1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dirty="0" sz="1600" spc="-25" b="1">
                <a:solidFill>
                  <a:srgbClr val="006FC0"/>
                </a:solidFill>
                <a:latin typeface="Calibri"/>
                <a:cs typeface="Calibri"/>
              </a:rPr>
              <a:t>đầu</a:t>
            </a:r>
            <a:endParaRPr sz="16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65"/>
              </a:spcBef>
            </a:pPr>
            <a:r>
              <a:rPr dirty="0" sz="1200">
                <a:latin typeface="Arial"/>
                <a:cs typeface="Arial"/>
              </a:rPr>
              <a:t>Doanh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nghiệp</a:t>
            </a:r>
            <a:r>
              <a:rPr dirty="0" sz="1200" spc="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đã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nhận </a:t>
            </a:r>
            <a:r>
              <a:rPr dirty="0" sz="1200">
                <a:latin typeface="Arial"/>
                <a:cs typeface="Arial"/>
              </a:rPr>
              <a:t>thức</a:t>
            </a:r>
            <a:r>
              <a:rPr dirty="0" sz="1200" spc="16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được</a:t>
            </a:r>
            <a:r>
              <a:rPr dirty="0" sz="1200" spc="16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sự</a:t>
            </a:r>
            <a:r>
              <a:rPr dirty="0" sz="1200" spc="165">
                <a:latin typeface="Arial"/>
                <a:cs typeface="Arial"/>
              </a:rPr>
              <a:t>  </a:t>
            </a:r>
            <a:r>
              <a:rPr dirty="0" sz="1200" spc="-20">
                <a:latin typeface="Arial"/>
                <a:cs typeface="Arial"/>
              </a:rPr>
              <a:t>quan </a:t>
            </a:r>
            <a:r>
              <a:rPr dirty="0" sz="1200">
                <a:latin typeface="Arial"/>
                <a:cs typeface="Arial"/>
              </a:rPr>
              <a:t>trọng</a:t>
            </a:r>
            <a:r>
              <a:rPr dirty="0" sz="1200" spc="3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của</a:t>
            </a:r>
            <a:r>
              <a:rPr dirty="0" sz="1200" spc="39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chuyển</a:t>
            </a:r>
            <a:r>
              <a:rPr dirty="0" sz="1200" spc="39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đổi </a:t>
            </a:r>
            <a:r>
              <a:rPr dirty="0" sz="1200">
                <a:latin typeface="Arial"/>
                <a:cs typeface="Arial"/>
              </a:rPr>
              <a:t>số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theo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các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trụ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cột</a:t>
            </a:r>
            <a:r>
              <a:rPr dirty="0" sz="1200" spc="185">
                <a:latin typeface="Arial"/>
                <a:cs typeface="Arial"/>
              </a:rPr>
              <a:t> </a:t>
            </a:r>
            <a:r>
              <a:rPr dirty="0" sz="1200" spc="-35">
                <a:latin typeface="Arial"/>
                <a:cs typeface="Arial"/>
              </a:rPr>
              <a:t>và </a:t>
            </a:r>
            <a:r>
              <a:rPr dirty="0" sz="1200">
                <a:latin typeface="Arial"/>
                <a:cs typeface="Arial"/>
              </a:rPr>
              <a:t>bắt</a:t>
            </a:r>
            <a:r>
              <a:rPr dirty="0" sz="1200" spc="45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đầu</a:t>
            </a:r>
            <a:r>
              <a:rPr dirty="0" sz="1200" spc="45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có</a:t>
            </a:r>
            <a:r>
              <a:rPr dirty="0" sz="1200" spc="45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các</a:t>
            </a:r>
            <a:r>
              <a:rPr dirty="0" sz="1200" spc="459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hoạt </a:t>
            </a:r>
            <a:r>
              <a:rPr dirty="0" sz="1200">
                <a:latin typeface="Arial"/>
                <a:cs typeface="Arial"/>
              </a:rPr>
              <a:t>động</a:t>
            </a:r>
            <a:r>
              <a:rPr dirty="0" sz="1200" spc="15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chuyển</a:t>
            </a:r>
            <a:r>
              <a:rPr dirty="0" sz="1200" spc="15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đổi</a:t>
            </a:r>
            <a:r>
              <a:rPr dirty="0" sz="1200" spc="150">
                <a:latin typeface="Arial"/>
                <a:cs typeface="Arial"/>
              </a:rPr>
              <a:t>  </a:t>
            </a:r>
            <a:r>
              <a:rPr dirty="0" sz="1200" spc="-25">
                <a:latin typeface="Arial"/>
                <a:cs typeface="Arial"/>
              </a:rPr>
              <a:t>số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834385" y="4993640"/>
            <a:ext cx="10731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6425" algn="l"/>
              </a:tabLst>
            </a:pPr>
            <a:r>
              <a:rPr dirty="0" sz="1200" spc="-10">
                <a:latin typeface="Arial"/>
                <a:cs typeface="Arial"/>
              </a:rPr>
              <a:t>doanh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nghiệp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834385" y="5176520"/>
            <a:ext cx="11391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35305" algn="l"/>
                <a:tab pos="922019" algn="l"/>
              </a:tabLst>
            </a:pPr>
            <a:r>
              <a:rPr dirty="0" sz="1200" spc="-20">
                <a:latin typeface="Arial"/>
                <a:cs typeface="Arial"/>
              </a:rPr>
              <a:t>từng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trụ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cột </a:t>
            </a:r>
            <a:r>
              <a:rPr dirty="0" sz="1200">
                <a:latin typeface="Arial"/>
                <a:cs typeface="Arial"/>
              </a:rPr>
              <a:t>chuyển</a:t>
            </a:r>
            <a:r>
              <a:rPr dirty="0" sz="1200" spc="39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đổi</a:t>
            </a:r>
            <a:r>
              <a:rPr dirty="0" sz="1200" spc="40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số.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018534" y="4993640"/>
            <a:ext cx="4089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1130" marR="5080" indent="-102235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trong </a:t>
            </a:r>
            <a:r>
              <a:rPr dirty="0" sz="1200" spc="-25">
                <a:latin typeface="Arial"/>
                <a:cs typeface="Arial"/>
              </a:rPr>
              <a:t>của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Tỷ</a:t>
            </a:r>
            <a:r>
              <a:rPr dirty="0" sz="1200" spc="41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lệ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834385" y="5542279"/>
            <a:ext cx="15925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chuyển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đổi</a:t>
            </a:r>
            <a:r>
              <a:rPr dirty="0" sz="1200" spc="2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trên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phạm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834385" y="5725159"/>
            <a:ext cx="1593215" cy="57023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just" marL="12700" marR="5080">
              <a:lnSpc>
                <a:spcPct val="98800"/>
              </a:lnSpc>
              <a:spcBef>
                <a:spcPts val="114"/>
              </a:spcBef>
            </a:pPr>
            <a:r>
              <a:rPr dirty="0" sz="1200">
                <a:latin typeface="Arial"/>
                <a:cs typeface="Arial"/>
              </a:rPr>
              <a:t>vi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doanh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nghiệp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trong </a:t>
            </a:r>
            <a:r>
              <a:rPr dirty="0" sz="1200">
                <a:latin typeface="Arial"/>
                <a:cs typeface="Arial"/>
              </a:rPr>
              <a:t>khoảng</a:t>
            </a:r>
            <a:r>
              <a:rPr dirty="0" sz="1200" spc="14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từ</a:t>
            </a:r>
            <a:r>
              <a:rPr dirty="0" sz="1200" spc="13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25%</a:t>
            </a:r>
            <a:r>
              <a:rPr dirty="0" sz="1200" spc="140">
                <a:latin typeface="Arial"/>
                <a:cs typeface="Arial"/>
              </a:rPr>
              <a:t>  </a:t>
            </a:r>
            <a:r>
              <a:rPr dirty="0" sz="1200" spc="-25">
                <a:latin typeface="Arial"/>
                <a:cs typeface="Arial"/>
              </a:rPr>
              <a:t>đến </a:t>
            </a:r>
            <a:r>
              <a:rPr dirty="0" sz="1200">
                <a:latin typeface="Arial"/>
                <a:cs typeface="Arial"/>
              </a:rPr>
              <a:t>dưới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50%.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544948" y="3644646"/>
            <a:ext cx="11753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00AF50"/>
                </a:solidFill>
                <a:latin typeface="Calibri"/>
                <a:cs typeface="Calibri"/>
              </a:rPr>
              <a:t>3-</a:t>
            </a:r>
            <a:r>
              <a:rPr dirty="0" sz="1600" spc="-15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AF50"/>
                </a:solidFill>
                <a:latin typeface="Calibri"/>
                <a:cs typeface="Calibri"/>
              </a:rPr>
              <a:t>Hình</a:t>
            </a:r>
            <a:r>
              <a:rPr dirty="0" sz="1600" spc="-25" b="1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00AF50"/>
                </a:solidFill>
                <a:latin typeface="Calibri"/>
                <a:cs typeface="Calibri"/>
              </a:rPr>
              <a:t>thành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544948" y="3896105"/>
            <a:ext cx="17005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83234" algn="l"/>
                <a:tab pos="1148080" algn="l"/>
                <a:tab pos="1525905" algn="l"/>
              </a:tabLst>
            </a:pPr>
            <a:r>
              <a:rPr dirty="0" sz="1200" spc="-20">
                <a:latin typeface="Arial"/>
                <a:cs typeface="Arial"/>
              </a:rPr>
              <a:t>Việc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chuyển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đổi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số </a:t>
            </a:r>
            <a:r>
              <a:rPr dirty="0" sz="1200">
                <a:latin typeface="Arial"/>
                <a:cs typeface="Arial"/>
              </a:rPr>
              <a:t>doanh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nghiệp</a:t>
            </a:r>
            <a:r>
              <a:rPr dirty="0" sz="1200" spc="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đã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cơ</a:t>
            </a:r>
            <a:r>
              <a:rPr dirty="0" sz="1200" spc="4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bản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544948" y="4261866"/>
            <a:ext cx="1700530" cy="1306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được</a:t>
            </a:r>
            <a:r>
              <a:rPr dirty="0" sz="1200" spc="10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hình</a:t>
            </a:r>
            <a:r>
              <a:rPr dirty="0" sz="1200" spc="11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thành</a:t>
            </a:r>
            <a:r>
              <a:rPr dirty="0" sz="1200" spc="105">
                <a:latin typeface="Arial"/>
                <a:cs typeface="Arial"/>
              </a:rPr>
              <a:t>  </a:t>
            </a:r>
            <a:r>
              <a:rPr dirty="0" sz="1200" spc="-20">
                <a:latin typeface="Arial"/>
                <a:cs typeface="Arial"/>
              </a:rPr>
              <a:t>theo </a:t>
            </a:r>
            <a:r>
              <a:rPr dirty="0" sz="1200">
                <a:latin typeface="Arial"/>
                <a:cs typeface="Arial"/>
              </a:rPr>
              <a:t>các</a:t>
            </a:r>
            <a:r>
              <a:rPr dirty="0" sz="1200" spc="9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trụ</a:t>
            </a:r>
            <a:r>
              <a:rPr dirty="0" sz="1200" spc="10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cột</a:t>
            </a:r>
            <a:r>
              <a:rPr dirty="0" sz="1200" spc="9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ở</a:t>
            </a:r>
            <a:r>
              <a:rPr dirty="0" sz="1200" spc="9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các</a:t>
            </a:r>
            <a:r>
              <a:rPr dirty="0" sz="1200" spc="90">
                <a:latin typeface="Arial"/>
                <a:cs typeface="Arial"/>
              </a:rPr>
              <a:t>  </a:t>
            </a:r>
            <a:r>
              <a:rPr dirty="0" sz="1200" spc="-25">
                <a:latin typeface="Arial"/>
                <a:cs typeface="Arial"/>
              </a:rPr>
              <a:t>bộ </a:t>
            </a:r>
            <a:r>
              <a:rPr dirty="0" sz="1200">
                <a:latin typeface="Arial"/>
                <a:cs typeface="Arial"/>
              </a:rPr>
              <a:t>phận,</a:t>
            </a:r>
            <a:r>
              <a:rPr dirty="0" sz="1200" spc="1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đem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lại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lợi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ích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và </a:t>
            </a:r>
            <a:r>
              <a:rPr dirty="0" sz="1200">
                <a:latin typeface="Arial"/>
                <a:cs typeface="Arial"/>
              </a:rPr>
              <a:t>hiệu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quả</a:t>
            </a:r>
            <a:r>
              <a:rPr dirty="0" sz="1200" spc="2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thiết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thực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cho </a:t>
            </a:r>
            <a:r>
              <a:rPr dirty="0" sz="1200">
                <a:latin typeface="Arial"/>
                <a:cs typeface="Arial"/>
              </a:rPr>
              <a:t>các</a:t>
            </a:r>
            <a:r>
              <a:rPr dirty="0" sz="1200" spc="39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hoạt</a:t>
            </a:r>
            <a:r>
              <a:rPr dirty="0" sz="1200" spc="39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động</a:t>
            </a:r>
            <a:r>
              <a:rPr dirty="0" sz="1200" spc="390">
                <a:latin typeface="Arial"/>
                <a:cs typeface="Arial"/>
              </a:rPr>
              <a:t>  </a:t>
            </a:r>
            <a:r>
              <a:rPr dirty="0" sz="1200" spc="-25">
                <a:latin typeface="Arial"/>
                <a:cs typeface="Arial"/>
              </a:rPr>
              <a:t>của </a:t>
            </a:r>
            <a:r>
              <a:rPr dirty="0" sz="1200">
                <a:latin typeface="Arial"/>
                <a:cs typeface="Arial"/>
              </a:rPr>
              <a:t>doanh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nghiệp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cũng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như </a:t>
            </a:r>
            <a:r>
              <a:rPr dirty="0" sz="1200">
                <a:latin typeface="Arial"/>
                <a:cs typeface="Arial"/>
              </a:rPr>
              <a:t>trải</a:t>
            </a:r>
            <a:r>
              <a:rPr dirty="0" sz="1200" spc="4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nghiệm</a:t>
            </a:r>
            <a:r>
              <a:rPr dirty="0" sz="1200" spc="48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của</a:t>
            </a:r>
            <a:r>
              <a:rPr dirty="0" sz="1200" spc="47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khách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544948" y="5542279"/>
            <a:ext cx="170116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hàng.</a:t>
            </a:r>
            <a:r>
              <a:rPr dirty="0" sz="1200" spc="2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Tỷ</a:t>
            </a:r>
            <a:r>
              <a:rPr dirty="0" sz="1200" spc="26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lệ</a:t>
            </a:r>
            <a:r>
              <a:rPr dirty="0" sz="1200" spc="2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chuyển</a:t>
            </a:r>
            <a:r>
              <a:rPr dirty="0" sz="1200" spc="27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đổi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544948" y="5725159"/>
            <a:ext cx="1699895" cy="57023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just" marL="12700" marR="5080">
              <a:lnSpc>
                <a:spcPct val="98800"/>
              </a:lnSpc>
              <a:spcBef>
                <a:spcPts val="114"/>
              </a:spcBef>
            </a:pPr>
            <a:r>
              <a:rPr dirty="0" sz="1200">
                <a:latin typeface="Arial"/>
                <a:cs typeface="Arial"/>
              </a:rPr>
              <a:t>trên</a:t>
            </a:r>
            <a:r>
              <a:rPr dirty="0" sz="1200" spc="31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phạm</a:t>
            </a:r>
            <a:r>
              <a:rPr dirty="0" sz="1200" spc="31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vi</a:t>
            </a:r>
            <a:r>
              <a:rPr dirty="0" sz="1200" spc="320">
                <a:latin typeface="Arial"/>
                <a:cs typeface="Arial"/>
              </a:rPr>
              <a:t>  </a:t>
            </a:r>
            <a:r>
              <a:rPr dirty="0" sz="1200" spc="-10">
                <a:latin typeface="Arial"/>
                <a:cs typeface="Arial"/>
              </a:rPr>
              <a:t>doanh </a:t>
            </a:r>
            <a:r>
              <a:rPr dirty="0" sz="1200">
                <a:latin typeface="Arial"/>
                <a:cs typeface="Arial"/>
              </a:rPr>
              <a:t>nghiệp</a:t>
            </a:r>
            <a:r>
              <a:rPr dirty="0" sz="1200" spc="2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trong</a:t>
            </a:r>
            <a:r>
              <a:rPr dirty="0" sz="1200" spc="229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khoảng</a:t>
            </a:r>
            <a:r>
              <a:rPr dirty="0" sz="1200" spc="225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từ </a:t>
            </a:r>
            <a:r>
              <a:rPr dirty="0" sz="1200">
                <a:latin typeface="Arial"/>
                <a:cs typeface="Arial"/>
              </a:rPr>
              <a:t>50%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đến</a:t>
            </a:r>
            <a:r>
              <a:rPr dirty="0" sz="1200" spc="-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dưới</a:t>
            </a:r>
            <a:r>
              <a:rPr dirty="0" sz="1200" spc="-3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75%.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356096" y="3683000"/>
            <a:ext cx="1593215" cy="4597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BE9000"/>
                </a:solidFill>
                <a:latin typeface="Calibri"/>
                <a:cs typeface="Calibri"/>
              </a:rPr>
              <a:t>4-</a:t>
            </a:r>
            <a:r>
              <a:rPr dirty="0" sz="1600" spc="-20" b="1">
                <a:solidFill>
                  <a:srgbClr val="BE9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BE9000"/>
                </a:solidFill>
                <a:latin typeface="Calibri"/>
                <a:cs typeface="Calibri"/>
              </a:rPr>
              <a:t>Nâng</a:t>
            </a:r>
            <a:r>
              <a:rPr dirty="0" sz="1600" spc="-30" b="1">
                <a:solidFill>
                  <a:srgbClr val="BE9000"/>
                </a:solidFill>
                <a:latin typeface="Calibri"/>
                <a:cs typeface="Calibri"/>
              </a:rPr>
              <a:t> </a:t>
            </a:r>
            <a:r>
              <a:rPr dirty="0" sz="1600" spc="-25" b="1">
                <a:solidFill>
                  <a:srgbClr val="BE9000"/>
                </a:solidFill>
                <a:latin typeface="Calibri"/>
                <a:cs typeface="Calibri"/>
              </a:rPr>
              <a:t>cao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  <a:tabLst>
                <a:tab pos="681355" algn="l"/>
                <a:tab pos="1030605" algn="l"/>
                <a:tab pos="1336675" algn="l"/>
              </a:tabLst>
            </a:pPr>
            <a:r>
              <a:rPr dirty="0" sz="1200" spc="-10">
                <a:latin typeface="Arial"/>
                <a:cs typeface="Arial"/>
              </a:rPr>
              <a:t>Chuyển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đổi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số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của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802628" y="4117340"/>
            <a:ext cx="63309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18415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nghiệp</a:t>
            </a:r>
            <a:endParaRPr sz="1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1200">
                <a:latin typeface="Arial"/>
                <a:cs typeface="Arial"/>
              </a:rPr>
              <a:t>cao</a:t>
            </a:r>
            <a:r>
              <a:rPr dirty="0" sz="1200" spc="85">
                <a:latin typeface="Arial"/>
                <a:cs typeface="Arial"/>
              </a:rPr>
              <a:t>  </a:t>
            </a:r>
            <a:r>
              <a:rPr dirty="0" sz="1200" spc="-25">
                <a:latin typeface="Arial"/>
                <a:cs typeface="Arial"/>
              </a:rPr>
              <a:t>một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788911" y="4483354"/>
            <a:ext cx="6775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1645" algn="l"/>
              </a:tabLst>
            </a:pPr>
            <a:r>
              <a:rPr dirty="0" sz="1200" spc="-20">
                <a:latin typeface="Arial"/>
                <a:cs typeface="Arial"/>
              </a:rPr>
              <a:t>tảng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số,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518907" y="4117340"/>
            <a:ext cx="43053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42545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Arial"/>
                <a:cs typeface="Arial"/>
              </a:rPr>
              <a:t>được </a:t>
            </a:r>
            <a:r>
              <a:rPr dirty="0" sz="1200" spc="-10">
                <a:latin typeface="Arial"/>
                <a:cs typeface="Arial"/>
              </a:rPr>
              <a:t>bước. </a:t>
            </a:r>
            <a:r>
              <a:rPr dirty="0" sz="1200" spc="-20">
                <a:latin typeface="Arial"/>
                <a:cs typeface="Arial"/>
              </a:rPr>
              <a:t>công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356096" y="4117340"/>
            <a:ext cx="44704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Arial"/>
                <a:cs typeface="Arial"/>
              </a:rPr>
              <a:t>doanh nâng </a:t>
            </a:r>
            <a:r>
              <a:rPr dirty="0" sz="1200" spc="-25">
                <a:latin typeface="Arial"/>
                <a:cs typeface="Arial"/>
              </a:rPr>
              <a:t>Nền </a:t>
            </a:r>
            <a:r>
              <a:rPr dirty="0" sz="1200" spc="-20">
                <a:latin typeface="Arial"/>
                <a:cs typeface="Arial"/>
              </a:rPr>
              <a:t>nghệ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805676" y="4666233"/>
            <a:ext cx="11423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số,</a:t>
            </a:r>
            <a:r>
              <a:rPr dirty="0" sz="1200" spc="9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dữ</a:t>
            </a:r>
            <a:r>
              <a:rPr dirty="0" sz="1200" spc="9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liệu</a:t>
            </a:r>
            <a:r>
              <a:rPr dirty="0" sz="1200" spc="95">
                <a:latin typeface="Arial"/>
                <a:cs typeface="Arial"/>
              </a:rPr>
              <a:t>  </a:t>
            </a:r>
            <a:r>
              <a:rPr dirty="0" sz="1200" spc="-25">
                <a:latin typeface="Arial"/>
                <a:cs typeface="Arial"/>
              </a:rPr>
              <a:t>số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356096" y="4849114"/>
            <a:ext cx="15913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giúp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tối</a:t>
            </a:r>
            <a:r>
              <a:rPr dirty="0" sz="1200" spc="17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ưu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nhiều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hoạt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356096" y="5031994"/>
            <a:ext cx="1593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0855" algn="l"/>
                <a:tab pos="875030" algn="l"/>
                <a:tab pos="1303020" algn="l"/>
              </a:tabLst>
            </a:pPr>
            <a:r>
              <a:rPr dirty="0" sz="1200" spc="-20">
                <a:latin typeface="Arial"/>
                <a:cs typeface="Arial"/>
              </a:rPr>
              <a:t>động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sản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0">
                <a:latin typeface="Arial"/>
                <a:cs typeface="Arial"/>
              </a:rPr>
              <a:t>xuất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0">
                <a:latin typeface="Arial"/>
                <a:cs typeface="Arial"/>
              </a:rPr>
              <a:t>kinh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6356096" y="5214873"/>
            <a:ext cx="1593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5005" algn="l"/>
                <a:tab pos="1158240" algn="l"/>
              </a:tabLst>
            </a:pPr>
            <a:r>
              <a:rPr dirty="0" sz="1200" spc="-10">
                <a:latin typeface="Arial"/>
                <a:cs typeface="Arial"/>
              </a:rPr>
              <a:t>doanh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của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0">
                <a:latin typeface="Arial"/>
                <a:cs typeface="Arial"/>
              </a:rPr>
              <a:t>doanh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6356096" y="5397753"/>
            <a:ext cx="15925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nghiệp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và</a:t>
            </a:r>
            <a:r>
              <a:rPr dirty="0" sz="1200" spc="28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trải</a:t>
            </a:r>
            <a:r>
              <a:rPr dirty="0" sz="1200" spc="28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nghiệm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6356096" y="5580684"/>
            <a:ext cx="15944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8805" algn="l"/>
                <a:tab pos="1161415" algn="l"/>
                <a:tab pos="1459865" algn="l"/>
              </a:tabLst>
            </a:pPr>
            <a:r>
              <a:rPr dirty="0" sz="1200" spc="-20">
                <a:latin typeface="Arial"/>
                <a:cs typeface="Arial"/>
              </a:rPr>
              <a:t>khách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hàng,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tỷ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lệ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6356096" y="5763564"/>
            <a:ext cx="15925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chuyển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đổi</a:t>
            </a:r>
            <a:r>
              <a:rPr dirty="0" sz="1200" spc="2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trên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phạm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6356096" y="5946140"/>
            <a:ext cx="1593850" cy="5702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just" marL="12700" marR="5080">
              <a:lnSpc>
                <a:spcPct val="98800"/>
              </a:lnSpc>
              <a:spcBef>
                <a:spcPts val="120"/>
              </a:spcBef>
            </a:pPr>
            <a:r>
              <a:rPr dirty="0" sz="1200">
                <a:latin typeface="Arial"/>
                <a:cs typeface="Arial"/>
              </a:rPr>
              <a:t>vi</a:t>
            </a:r>
            <a:r>
              <a:rPr dirty="0" sz="1200" spc="2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doanh</a:t>
            </a:r>
            <a:r>
              <a:rPr dirty="0" sz="1200" spc="2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nghiệp</a:t>
            </a:r>
            <a:r>
              <a:rPr dirty="0" sz="1200" spc="260">
                <a:latin typeface="Arial"/>
                <a:cs typeface="Arial"/>
              </a:rPr>
              <a:t> </a:t>
            </a:r>
            <a:r>
              <a:rPr dirty="0" sz="1200" spc="-10">
                <a:latin typeface="Arial"/>
                <a:cs typeface="Arial"/>
              </a:rPr>
              <a:t>trong </a:t>
            </a:r>
            <a:r>
              <a:rPr dirty="0" sz="1200">
                <a:latin typeface="Arial"/>
                <a:cs typeface="Arial"/>
              </a:rPr>
              <a:t>khoảng</a:t>
            </a:r>
            <a:r>
              <a:rPr dirty="0" sz="1200" spc="13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từ</a:t>
            </a:r>
            <a:r>
              <a:rPr dirty="0" sz="1200" spc="14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75%</a:t>
            </a:r>
            <a:r>
              <a:rPr dirty="0" sz="1200" spc="135">
                <a:latin typeface="Arial"/>
                <a:cs typeface="Arial"/>
              </a:rPr>
              <a:t>  </a:t>
            </a:r>
            <a:r>
              <a:rPr dirty="0" sz="1200" spc="-25">
                <a:latin typeface="Arial"/>
                <a:cs typeface="Arial"/>
              </a:rPr>
              <a:t>đến </a:t>
            </a:r>
            <a:r>
              <a:rPr dirty="0" sz="1200">
                <a:latin typeface="Arial"/>
                <a:cs typeface="Arial"/>
              </a:rPr>
              <a:t>dưới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100%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8045577" y="3710178"/>
            <a:ext cx="1593850" cy="4597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C00000"/>
                </a:solidFill>
                <a:latin typeface="Calibri"/>
                <a:cs typeface="Calibri"/>
              </a:rPr>
              <a:t>5-</a:t>
            </a:r>
            <a:r>
              <a:rPr dirty="0" sz="1600" spc="-2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C00000"/>
                </a:solidFill>
                <a:latin typeface="Calibri"/>
                <a:cs typeface="Calibri"/>
              </a:rPr>
              <a:t>Dẫn</a:t>
            </a:r>
            <a:r>
              <a:rPr dirty="0" sz="1600" spc="-2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-25" b="1">
                <a:solidFill>
                  <a:srgbClr val="C00000"/>
                </a:solidFill>
                <a:latin typeface="Calibri"/>
                <a:cs typeface="Calibri"/>
              </a:rPr>
              <a:t>dắt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dirty="0" sz="1200">
                <a:latin typeface="Arial"/>
                <a:cs typeface="Arial"/>
              </a:rPr>
              <a:t>Chuyển</a:t>
            </a:r>
            <a:r>
              <a:rPr dirty="0" sz="1200" spc="3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đổi</a:t>
            </a:r>
            <a:r>
              <a:rPr dirty="0" sz="1200" spc="3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số</a:t>
            </a:r>
            <a:r>
              <a:rPr dirty="0" sz="1200" spc="32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doanh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8045577" y="4144517"/>
            <a:ext cx="4806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nghiệp </a:t>
            </a:r>
            <a:r>
              <a:rPr dirty="0" sz="1200" spc="-20">
                <a:latin typeface="Arial"/>
                <a:cs typeface="Arial"/>
              </a:rPr>
              <a:t>hoàn </a:t>
            </a:r>
            <a:r>
              <a:rPr dirty="0" sz="1200" spc="-10">
                <a:latin typeface="Arial"/>
                <a:cs typeface="Arial"/>
              </a:rPr>
              <a:t>nghiệp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8603742" y="4144517"/>
            <a:ext cx="10356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3937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đạt</a:t>
            </a:r>
            <a:r>
              <a:rPr dirty="0" sz="1200" spc="22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mức</a:t>
            </a:r>
            <a:r>
              <a:rPr dirty="0" sz="1200" spc="220">
                <a:latin typeface="Arial"/>
                <a:cs typeface="Arial"/>
              </a:rPr>
              <a:t>  </a:t>
            </a:r>
            <a:r>
              <a:rPr dirty="0" sz="1200" spc="-25">
                <a:latin typeface="Arial"/>
                <a:cs typeface="Arial"/>
              </a:rPr>
              <a:t>độ </a:t>
            </a:r>
            <a:r>
              <a:rPr dirty="0" sz="1200">
                <a:latin typeface="Arial"/>
                <a:cs typeface="Arial"/>
              </a:rPr>
              <a:t>thiện,</a:t>
            </a:r>
            <a:r>
              <a:rPr dirty="0" sz="1200" spc="225">
                <a:latin typeface="Arial"/>
                <a:cs typeface="Arial"/>
              </a:rPr>
              <a:t>   </a:t>
            </a:r>
            <a:r>
              <a:rPr dirty="0" sz="1200" spc="-20">
                <a:latin typeface="Arial"/>
                <a:cs typeface="Arial"/>
              </a:rPr>
              <a:t>doanh </a:t>
            </a:r>
            <a:r>
              <a:rPr dirty="0" sz="1200">
                <a:latin typeface="Arial"/>
                <a:cs typeface="Arial"/>
              </a:rPr>
              <a:t>thực</a:t>
            </a:r>
            <a:r>
              <a:rPr dirty="0" sz="1200" spc="229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sự</a:t>
            </a:r>
            <a:r>
              <a:rPr dirty="0" sz="1200" spc="235">
                <a:latin typeface="Arial"/>
                <a:cs typeface="Arial"/>
              </a:rPr>
              <a:t>  </a:t>
            </a:r>
            <a:r>
              <a:rPr dirty="0" sz="1200" spc="-25">
                <a:latin typeface="Arial"/>
                <a:cs typeface="Arial"/>
              </a:rPr>
              <a:t>trở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8045577" y="4693157"/>
            <a:ext cx="1591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thành</a:t>
            </a:r>
            <a:r>
              <a:rPr dirty="0" sz="1200" spc="2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doanh</a:t>
            </a:r>
            <a:r>
              <a:rPr dirty="0" sz="1200" spc="4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nghiệp</a:t>
            </a:r>
            <a:r>
              <a:rPr dirty="0" sz="1200" spc="5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số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8045577" y="4875733"/>
            <a:ext cx="1595120" cy="1306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với</a:t>
            </a:r>
            <a:r>
              <a:rPr dirty="0" sz="1200" spc="12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hầu</a:t>
            </a:r>
            <a:r>
              <a:rPr dirty="0" sz="1200" spc="120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hết</a:t>
            </a:r>
            <a:r>
              <a:rPr dirty="0" sz="1200" spc="120">
                <a:latin typeface="Arial"/>
                <a:cs typeface="Arial"/>
              </a:rPr>
              <a:t>  </a:t>
            </a:r>
            <a:r>
              <a:rPr dirty="0" sz="1200" spc="-10">
                <a:latin typeface="Arial"/>
                <a:cs typeface="Arial"/>
              </a:rPr>
              <a:t>phương </a:t>
            </a:r>
            <a:r>
              <a:rPr dirty="0" sz="1200">
                <a:latin typeface="Arial"/>
                <a:cs typeface="Arial"/>
              </a:rPr>
              <a:t>thức</a:t>
            </a:r>
            <a:r>
              <a:rPr dirty="0" sz="1200" spc="45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kinh</a:t>
            </a:r>
            <a:r>
              <a:rPr dirty="0" sz="1200" spc="44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doanh,</a:t>
            </a:r>
            <a:r>
              <a:rPr dirty="0" sz="1200" spc="45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mô </a:t>
            </a:r>
            <a:r>
              <a:rPr dirty="0" sz="1200">
                <a:latin typeface="Arial"/>
                <a:cs typeface="Arial"/>
              </a:rPr>
              <a:t>hình</a:t>
            </a:r>
            <a:r>
              <a:rPr dirty="0" sz="1200" spc="8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kinh</a:t>
            </a:r>
            <a:r>
              <a:rPr dirty="0" sz="1200" spc="85">
                <a:latin typeface="Arial"/>
                <a:cs typeface="Arial"/>
              </a:rPr>
              <a:t>  </a:t>
            </a:r>
            <a:r>
              <a:rPr dirty="0" sz="1200">
                <a:latin typeface="Arial"/>
                <a:cs typeface="Arial"/>
              </a:rPr>
              <a:t>doanh</a:t>
            </a:r>
            <a:r>
              <a:rPr dirty="0" sz="1200" spc="85">
                <a:latin typeface="Arial"/>
                <a:cs typeface="Arial"/>
              </a:rPr>
              <a:t>  </a:t>
            </a:r>
            <a:r>
              <a:rPr dirty="0" sz="1200" spc="-25">
                <a:latin typeface="Arial"/>
                <a:cs typeface="Arial"/>
              </a:rPr>
              <a:t>chủ </a:t>
            </a:r>
            <a:r>
              <a:rPr dirty="0" sz="1200">
                <a:latin typeface="Arial"/>
                <a:cs typeface="Arial"/>
              </a:rPr>
              <a:t>yếu</a:t>
            </a:r>
            <a:r>
              <a:rPr dirty="0" sz="1200" spc="1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dựa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trên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và</a:t>
            </a:r>
            <a:r>
              <a:rPr dirty="0" sz="1200" spc="18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được </a:t>
            </a:r>
            <a:r>
              <a:rPr dirty="0" sz="1200">
                <a:latin typeface="Arial"/>
                <a:cs typeface="Arial"/>
              </a:rPr>
              <a:t>dẫn</a:t>
            </a:r>
            <a:r>
              <a:rPr dirty="0" sz="1200" spc="3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dắt</a:t>
            </a:r>
            <a:r>
              <a:rPr dirty="0" sz="1200" spc="3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bởi</a:t>
            </a:r>
            <a:r>
              <a:rPr dirty="0" sz="1200" spc="30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nền</a:t>
            </a:r>
            <a:r>
              <a:rPr dirty="0" sz="1200" spc="320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tảng </a:t>
            </a:r>
            <a:r>
              <a:rPr dirty="0" sz="1200">
                <a:latin typeface="Arial"/>
                <a:cs typeface="Arial"/>
              </a:rPr>
              <a:t>số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và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dữ</a:t>
            </a:r>
            <a:r>
              <a:rPr dirty="0" sz="1200" spc="15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liệu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số,</a:t>
            </a:r>
            <a:r>
              <a:rPr dirty="0" sz="1200" spc="1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tỷ</a:t>
            </a:r>
            <a:r>
              <a:rPr dirty="0" sz="1200" spc="150">
                <a:latin typeface="Arial"/>
                <a:cs typeface="Arial"/>
              </a:rPr>
              <a:t> </a:t>
            </a:r>
            <a:r>
              <a:rPr dirty="0" sz="1200" spc="-25">
                <a:latin typeface="Arial"/>
                <a:cs typeface="Arial"/>
              </a:rPr>
              <a:t>lệ </a:t>
            </a:r>
            <a:r>
              <a:rPr dirty="0" sz="1200">
                <a:latin typeface="Arial"/>
                <a:cs typeface="Arial"/>
              </a:rPr>
              <a:t>chuyển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đổi</a:t>
            </a:r>
            <a:r>
              <a:rPr dirty="0" sz="1200" spc="26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trên</a:t>
            </a:r>
            <a:r>
              <a:rPr dirty="0" sz="1200" spc="254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phạm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8045577" y="6156452"/>
            <a:ext cx="1591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6225" algn="l"/>
                <a:tab pos="854075" algn="l"/>
                <a:tab pos="1463675" algn="l"/>
              </a:tabLst>
            </a:pPr>
            <a:r>
              <a:rPr dirty="0" sz="1200" spc="-25">
                <a:latin typeface="Arial"/>
                <a:cs typeface="Arial"/>
              </a:rPr>
              <a:t>vi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doanh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10">
                <a:latin typeface="Arial"/>
                <a:cs typeface="Arial"/>
              </a:rPr>
              <a:t>nghiệp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">
                <a:latin typeface="Arial"/>
                <a:cs typeface="Arial"/>
              </a:rPr>
              <a:t>là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8045577" y="6334759"/>
            <a:ext cx="4597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100%.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Bộ</a:t>
            </a:r>
            <a:r>
              <a:rPr dirty="0" spc="-5"/>
              <a:t> </a:t>
            </a:r>
            <a:r>
              <a:rPr dirty="0"/>
              <a:t>chỉ</a:t>
            </a:r>
            <a:r>
              <a:rPr dirty="0" spc="10"/>
              <a:t> </a:t>
            </a:r>
            <a:r>
              <a:rPr dirty="0"/>
              <a:t>số</a:t>
            </a:r>
            <a:r>
              <a:rPr dirty="0" spc="-25"/>
              <a:t> </a:t>
            </a:r>
            <a:r>
              <a:rPr dirty="0"/>
              <a:t>đánh giá</a:t>
            </a:r>
            <a:r>
              <a:rPr dirty="0" spc="-5"/>
              <a:t> </a:t>
            </a:r>
            <a:r>
              <a:rPr dirty="0"/>
              <a:t>CĐS</a:t>
            </a:r>
            <a:r>
              <a:rPr dirty="0" spc="-5"/>
              <a:t> </a:t>
            </a:r>
            <a:r>
              <a:rPr dirty="0"/>
              <a:t>cho</a:t>
            </a:r>
            <a:r>
              <a:rPr dirty="0" spc="-5"/>
              <a:t> </a:t>
            </a:r>
            <a:r>
              <a:rPr dirty="0"/>
              <a:t>DN </a:t>
            </a:r>
            <a:r>
              <a:rPr dirty="0" spc="-25"/>
              <a:t>lớn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5098541" y="4087621"/>
            <a:ext cx="765175" cy="10795"/>
          </a:xfrm>
          <a:custGeom>
            <a:avLst/>
            <a:gdLst/>
            <a:ahLst/>
            <a:cxnLst/>
            <a:rect l="l" t="t" r="r" b="b"/>
            <a:pathLst>
              <a:path w="765175" h="10795">
                <a:moveTo>
                  <a:pt x="765048" y="0"/>
                </a:moveTo>
                <a:lnTo>
                  <a:pt x="0" y="0"/>
                </a:lnTo>
                <a:lnTo>
                  <a:pt x="0" y="10667"/>
                </a:lnTo>
                <a:lnTo>
                  <a:pt x="765048" y="10667"/>
                </a:lnTo>
                <a:lnTo>
                  <a:pt x="7650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866139" y="1645411"/>
            <a:ext cx="9821545" cy="34074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92100" indent="-229235">
              <a:lnSpc>
                <a:spcPct val="100000"/>
              </a:lnSpc>
              <a:spcBef>
                <a:spcPts val="95"/>
              </a:spcBef>
              <a:buChar char="•"/>
              <a:tabLst>
                <a:tab pos="292735" algn="l"/>
              </a:tabLst>
            </a:pPr>
            <a:r>
              <a:rPr dirty="0" sz="2800">
                <a:latin typeface="Arial"/>
                <a:cs typeface="Arial"/>
              </a:rPr>
              <a:t>Nguyên</a:t>
            </a:r>
            <a:r>
              <a:rPr dirty="0" sz="2800" spc="-5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tắc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tính</a:t>
            </a:r>
            <a:r>
              <a:rPr dirty="0" sz="2800" spc="-7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điểm</a:t>
            </a:r>
            <a:endParaRPr sz="2800">
              <a:latin typeface="Arial"/>
              <a:cs typeface="Arial"/>
            </a:endParaRPr>
          </a:p>
          <a:p>
            <a:pPr marL="914400">
              <a:lnSpc>
                <a:spcPct val="100000"/>
              </a:lnSpc>
              <a:spcBef>
                <a:spcPts val="2240"/>
              </a:spcBef>
            </a:pPr>
            <a:r>
              <a:rPr dirty="0" sz="1200">
                <a:latin typeface="Calibri"/>
                <a:cs typeface="Calibri"/>
              </a:rPr>
              <a:t>Nguyên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tắc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tính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điểm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đối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với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loại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hình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nhóm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công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(tập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đoàn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kinh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tế,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tổng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công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30">
                <a:latin typeface="Calibri"/>
                <a:cs typeface="Calibri"/>
              </a:rPr>
              <a:t>ty, </a:t>
            </a:r>
            <a:r>
              <a:rPr dirty="0" sz="1200">
                <a:latin typeface="Calibri"/>
                <a:cs typeface="Calibri"/>
              </a:rPr>
              <a:t>công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hoạt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động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theo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mô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hinh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công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mẹ, công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</a:t>
            </a:r>
            <a:r>
              <a:rPr dirty="0" sz="1200" spc="-20">
                <a:latin typeface="Calibri"/>
                <a:cs typeface="Calibri"/>
              </a:rPr>
              <a:t> con)</a:t>
            </a:r>
            <a:endParaRPr sz="1200">
              <a:latin typeface="Calibri"/>
              <a:cs typeface="Calibri"/>
            </a:endParaRPr>
          </a:p>
          <a:p>
            <a:pPr marL="914400">
              <a:lnSpc>
                <a:spcPct val="100000"/>
              </a:lnSpc>
              <a:spcBef>
                <a:spcPts val="605"/>
              </a:spcBef>
            </a:pPr>
            <a:r>
              <a:rPr dirty="0" sz="1200">
                <a:latin typeface="Calibri"/>
                <a:cs typeface="Calibri"/>
              </a:rPr>
              <a:t>-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Đối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với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loại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hình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nhóm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công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như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tập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đoàn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kinh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tế,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tổng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công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có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công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</a:t>
            </a:r>
            <a:r>
              <a:rPr dirty="0" sz="1200" spc="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mẹ,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công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và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các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công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thành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viên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khác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đánh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giá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dựa</a:t>
            </a:r>
            <a:endParaRPr sz="1200">
              <a:latin typeface="Calibri"/>
              <a:cs typeface="Calibri"/>
            </a:endParaRPr>
          </a:p>
          <a:p>
            <a:pPr marL="457200">
              <a:lnSpc>
                <a:spcPct val="100000"/>
              </a:lnSpc>
            </a:pPr>
            <a:r>
              <a:rPr dirty="0" sz="1200">
                <a:latin typeface="Calibri"/>
                <a:cs typeface="Calibri"/>
              </a:rPr>
              <a:t>trên</a:t>
            </a:r>
            <a:r>
              <a:rPr dirty="0" sz="1200" spc="-4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nguyên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tắc:</a:t>
            </a:r>
            <a:endParaRPr sz="1200">
              <a:latin typeface="Calibri"/>
              <a:cs typeface="Calibri"/>
            </a:endParaRPr>
          </a:p>
          <a:p>
            <a:pPr marL="457200" marR="55880" indent="457200">
              <a:lnSpc>
                <a:spcPct val="100000"/>
              </a:lnSpc>
              <a:spcBef>
                <a:spcPts val="600"/>
              </a:spcBef>
            </a:pPr>
            <a:r>
              <a:rPr dirty="0" sz="1200">
                <a:latin typeface="Calibri"/>
                <a:cs typeface="Calibri"/>
              </a:rPr>
              <a:t>+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Đánh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giá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và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tính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điểm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của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từng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công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con,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công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</a:t>
            </a:r>
            <a:r>
              <a:rPr dirty="0" sz="1200" spc="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thành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viên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trước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làm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cơ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sở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để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đánh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giá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và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tính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điểm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tổng</a:t>
            </a:r>
            <a:r>
              <a:rPr dirty="0" sz="1200" spc="5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hợp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của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nhóm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công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tập </a:t>
            </a:r>
            <a:r>
              <a:rPr dirty="0" sz="1200">
                <a:latin typeface="Calibri"/>
                <a:cs typeface="Calibri"/>
              </a:rPr>
              <a:t>đoàn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kinh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tế,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tổng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công</a:t>
            </a:r>
            <a:r>
              <a:rPr dirty="0" sz="1200" spc="-20">
                <a:latin typeface="Calibri"/>
                <a:cs typeface="Calibri"/>
              </a:rPr>
              <a:t> ty, </a:t>
            </a:r>
            <a:r>
              <a:rPr dirty="0" sz="1200">
                <a:latin typeface="Calibri"/>
                <a:cs typeface="Calibri"/>
              </a:rPr>
              <a:t>công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</a:t>
            </a:r>
            <a:r>
              <a:rPr dirty="0" sz="1200" spc="-25">
                <a:latin typeface="Calibri"/>
                <a:cs typeface="Calibri"/>
              </a:rPr>
              <a:t> mẹ.</a:t>
            </a:r>
            <a:endParaRPr sz="1200">
              <a:latin typeface="Calibri"/>
              <a:cs typeface="Calibri"/>
            </a:endParaRPr>
          </a:p>
          <a:p>
            <a:pPr marL="914400">
              <a:lnSpc>
                <a:spcPct val="100000"/>
              </a:lnSpc>
              <a:spcBef>
                <a:spcPts val="600"/>
              </a:spcBef>
            </a:pPr>
            <a:r>
              <a:rPr dirty="0" sz="1200">
                <a:latin typeface="Calibri"/>
                <a:cs typeface="Calibri"/>
              </a:rPr>
              <a:t>+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Điểm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tổng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hợp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của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nhóm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công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tập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đoàn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kinh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tế,</a:t>
            </a:r>
            <a:r>
              <a:rPr dirty="0" sz="1200" spc="6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tổng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công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công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mẹ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được</a:t>
            </a:r>
            <a:r>
              <a:rPr dirty="0" sz="1200" spc="7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tính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theo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công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thức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bình</a:t>
            </a:r>
            <a:r>
              <a:rPr dirty="0" sz="1200" spc="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quân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gia</a:t>
            </a:r>
            <a:r>
              <a:rPr dirty="0" sz="1200" spc="6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quyền,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với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trọng</a:t>
            </a:r>
            <a:r>
              <a:rPr dirty="0" sz="1200" spc="7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số</a:t>
            </a:r>
            <a:endParaRPr sz="1200">
              <a:latin typeface="Calibri"/>
              <a:cs typeface="Calibri"/>
            </a:endParaRPr>
          </a:p>
          <a:p>
            <a:pPr marL="457200">
              <a:lnSpc>
                <a:spcPts val="1405"/>
              </a:lnSpc>
            </a:pPr>
            <a:r>
              <a:rPr dirty="0" sz="1200">
                <a:latin typeface="Calibri"/>
                <a:cs typeface="Calibri"/>
              </a:rPr>
              <a:t>chính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là tỷ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lệ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sở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hữu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của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tập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đoàn kinh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tế,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tổng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công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ty, </a:t>
            </a:r>
            <a:r>
              <a:rPr dirty="0" sz="1200">
                <a:latin typeface="Calibri"/>
                <a:cs typeface="Calibri"/>
              </a:rPr>
              <a:t>công ty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mẹ đối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với mỗi công ty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con,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công ty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thành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viên.</a:t>
            </a:r>
            <a:endParaRPr sz="1200">
              <a:latin typeface="Calibri"/>
              <a:cs typeface="Calibri"/>
            </a:endParaRPr>
          </a:p>
          <a:p>
            <a:pPr algn="ctr" marR="582930">
              <a:lnSpc>
                <a:spcPts val="1405"/>
              </a:lnSpc>
            </a:pPr>
            <a:r>
              <a:rPr dirty="0" baseline="2314" sz="1800">
                <a:latin typeface="Cambria Math"/>
                <a:cs typeface="Cambria Math"/>
              </a:rPr>
              <a:t>σ</a:t>
            </a:r>
            <a:r>
              <a:rPr dirty="0" sz="1200">
                <a:latin typeface="Cambria Math"/>
                <a:cs typeface="Cambria Math"/>
              </a:rPr>
              <a:t>(𝑥</a:t>
            </a:r>
            <a:r>
              <a:rPr dirty="0" baseline="-16339" sz="1275">
                <a:latin typeface="Cambria Math"/>
                <a:cs typeface="Cambria Math"/>
              </a:rPr>
              <a:t>𝑖</a:t>
            </a:r>
            <a:r>
              <a:rPr dirty="0" baseline="-16339" sz="1275" spc="240">
                <a:latin typeface="Cambria Math"/>
                <a:cs typeface="Cambria Math"/>
              </a:rPr>
              <a:t>  </a:t>
            </a:r>
            <a:r>
              <a:rPr dirty="0" sz="1200">
                <a:latin typeface="Cambria Math"/>
                <a:cs typeface="Cambria Math"/>
              </a:rPr>
              <a:t>×</a:t>
            </a:r>
            <a:r>
              <a:rPr dirty="0" sz="1200" spc="350">
                <a:latin typeface="Cambria Math"/>
                <a:cs typeface="Cambria Math"/>
              </a:rPr>
              <a:t> </a:t>
            </a:r>
            <a:r>
              <a:rPr dirty="0" sz="1200" spc="-25">
                <a:latin typeface="Cambria Math"/>
                <a:cs typeface="Cambria Math"/>
              </a:rPr>
              <a:t>𝑤</a:t>
            </a:r>
            <a:r>
              <a:rPr dirty="0" baseline="-16339" sz="1275" spc="-37">
                <a:latin typeface="Cambria Math"/>
                <a:cs typeface="Cambria Math"/>
              </a:rPr>
              <a:t>𝑖</a:t>
            </a:r>
            <a:r>
              <a:rPr dirty="0" sz="1200" spc="-25">
                <a:latin typeface="Cambria Math"/>
                <a:cs typeface="Cambria Math"/>
              </a:rPr>
              <a:t>)</a:t>
            </a:r>
            <a:endParaRPr sz="1200">
              <a:latin typeface="Cambria Math"/>
              <a:cs typeface="Cambria Math"/>
            </a:endParaRPr>
          </a:p>
          <a:p>
            <a:pPr algn="ctr" marR="593725">
              <a:lnSpc>
                <a:spcPct val="100000"/>
              </a:lnSpc>
              <a:spcBef>
                <a:spcPts val="275"/>
              </a:spcBef>
            </a:pPr>
            <a:r>
              <a:rPr dirty="0" baseline="2314" sz="1800" spc="240">
                <a:latin typeface="Cambria Math"/>
                <a:cs typeface="Cambria Math"/>
              </a:rPr>
              <a:t>σ</a:t>
            </a:r>
            <a:r>
              <a:rPr dirty="0" baseline="2314" sz="1800" spc="-97">
                <a:latin typeface="Cambria Math"/>
                <a:cs typeface="Cambria Math"/>
              </a:rPr>
              <a:t> </a:t>
            </a:r>
            <a:r>
              <a:rPr dirty="0" sz="1200" spc="-25">
                <a:latin typeface="Cambria Math"/>
                <a:cs typeface="Cambria Math"/>
              </a:rPr>
              <a:t>𝑤</a:t>
            </a:r>
            <a:r>
              <a:rPr dirty="0" baseline="-16339" sz="1275" spc="-37">
                <a:latin typeface="Cambria Math"/>
                <a:cs typeface="Cambria Math"/>
              </a:rPr>
              <a:t>𝑖</a:t>
            </a:r>
            <a:endParaRPr baseline="-16339" sz="1275">
              <a:latin typeface="Cambria Math"/>
              <a:cs typeface="Cambria Math"/>
            </a:endParaRPr>
          </a:p>
          <a:p>
            <a:pPr marL="457200">
              <a:lnSpc>
                <a:spcPct val="100000"/>
              </a:lnSpc>
              <a:spcBef>
                <a:spcPts val="540"/>
              </a:spcBef>
            </a:pPr>
            <a:r>
              <a:rPr dirty="0" sz="1200" i="1">
                <a:latin typeface="Calibri"/>
                <a:cs typeface="Calibri"/>
              </a:rPr>
              <a:t>Trong</a:t>
            </a:r>
            <a:r>
              <a:rPr dirty="0" sz="1200" spc="-65" i="1">
                <a:latin typeface="Calibri"/>
                <a:cs typeface="Calibri"/>
              </a:rPr>
              <a:t> </a:t>
            </a:r>
            <a:r>
              <a:rPr dirty="0" sz="1200" spc="-25" i="1">
                <a:latin typeface="Calibri"/>
                <a:cs typeface="Calibri"/>
              </a:rPr>
              <a:t>đó:</a:t>
            </a:r>
            <a:endParaRPr sz="1200">
              <a:latin typeface="Calibri"/>
              <a:cs typeface="Calibri"/>
            </a:endParaRPr>
          </a:p>
          <a:p>
            <a:pPr marL="800100">
              <a:lnSpc>
                <a:spcPct val="100000"/>
              </a:lnSpc>
              <a:spcBef>
                <a:spcPts val="600"/>
              </a:spcBef>
            </a:pPr>
            <a:r>
              <a:rPr dirty="0" sz="1200">
                <a:latin typeface="Cambria Math"/>
                <a:cs typeface="Cambria Math"/>
              </a:rPr>
              <a:t>𝑥</a:t>
            </a:r>
            <a:r>
              <a:rPr dirty="0" baseline="-16339" sz="1275">
                <a:latin typeface="Cambria Math"/>
                <a:cs typeface="Cambria Math"/>
              </a:rPr>
              <a:t>𝑖</a:t>
            </a:r>
            <a:r>
              <a:rPr dirty="0" baseline="-16339" sz="1275" spc="254">
                <a:latin typeface="Cambria Math"/>
                <a:cs typeface="Cambria Math"/>
              </a:rPr>
              <a:t> </a:t>
            </a:r>
            <a:r>
              <a:rPr dirty="0" sz="1200">
                <a:latin typeface="Calibri"/>
                <a:cs typeface="Calibri"/>
              </a:rPr>
              <a:t>là điểm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chuyển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đổi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số của công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con,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công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ty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thành</a:t>
            </a:r>
            <a:r>
              <a:rPr dirty="0" sz="1200" spc="-4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viên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thứ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50">
                <a:latin typeface="Calibri"/>
                <a:cs typeface="Calibri"/>
              </a:rPr>
              <a:t>i</a:t>
            </a:r>
            <a:endParaRPr sz="1200">
              <a:latin typeface="Calibri"/>
              <a:cs typeface="Calibri"/>
            </a:endParaRPr>
          </a:p>
          <a:p>
            <a:pPr marL="457200">
              <a:lnSpc>
                <a:spcPct val="100000"/>
              </a:lnSpc>
              <a:spcBef>
                <a:spcPts val="600"/>
              </a:spcBef>
            </a:pPr>
            <a:r>
              <a:rPr dirty="0" sz="1200">
                <a:latin typeface="Cambria Math"/>
                <a:cs typeface="Cambria Math"/>
              </a:rPr>
              <a:t>𝑤</a:t>
            </a:r>
            <a:r>
              <a:rPr dirty="0" baseline="-16339" sz="1275">
                <a:latin typeface="Cambria Math"/>
                <a:cs typeface="Cambria Math"/>
              </a:rPr>
              <a:t>𝑖</a:t>
            </a:r>
            <a:r>
              <a:rPr dirty="0" baseline="-16339" sz="1275" spc="225">
                <a:latin typeface="Cambria Math"/>
                <a:cs typeface="Cambria Math"/>
              </a:rPr>
              <a:t> </a:t>
            </a:r>
            <a:r>
              <a:rPr dirty="0" sz="1200">
                <a:latin typeface="Calibri"/>
                <a:cs typeface="Calibri"/>
              </a:rPr>
              <a:t>là trọng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số bình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quân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gia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quyền,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chính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là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tỷ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lệ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sở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hữu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của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Tổng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công </a:t>
            </a:r>
            <a:r>
              <a:rPr dirty="0" sz="1200" spc="-20">
                <a:latin typeface="Calibri"/>
                <a:cs typeface="Calibri"/>
              </a:rPr>
              <a:t>ty,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công ty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mẹ đối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với công ty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con, công ty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thành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viên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thứ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 tương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ứng.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Bộ</a:t>
            </a:r>
            <a:r>
              <a:rPr dirty="0" spc="-5"/>
              <a:t> </a:t>
            </a:r>
            <a:r>
              <a:rPr dirty="0"/>
              <a:t>chỉ</a:t>
            </a:r>
            <a:r>
              <a:rPr dirty="0" spc="10"/>
              <a:t> </a:t>
            </a:r>
            <a:r>
              <a:rPr dirty="0"/>
              <a:t>số</a:t>
            </a:r>
            <a:r>
              <a:rPr dirty="0" spc="-25"/>
              <a:t> </a:t>
            </a:r>
            <a:r>
              <a:rPr dirty="0"/>
              <a:t>đánh giá</a:t>
            </a:r>
            <a:r>
              <a:rPr dirty="0" spc="-5"/>
              <a:t> </a:t>
            </a:r>
            <a:r>
              <a:rPr dirty="0"/>
              <a:t>CĐS</a:t>
            </a:r>
            <a:r>
              <a:rPr dirty="0" spc="-5"/>
              <a:t> </a:t>
            </a:r>
            <a:r>
              <a:rPr dirty="0"/>
              <a:t>cho</a:t>
            </a:r>
            <a:r>
              <a:rPr dirty="0" spc="-5"/>
              <a:t> </a:t>
            </a:r>
            <a:r>
              <a:rPr dirty="0"/>
              <a:t>DN </a:t>
            </a:r>
            <a:r>
              <a:rPr dirty="0" spc="-25"/>
              <a:t>lớn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232" y="1477252"/>
            <a:ext cx="10009334" cy="498291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Bộ</a:t>
            </a:r>
            <a:r>
              <a:rPr dirty="0" spc="-5"/>
              <a:t> </a:t>
            </a:r>
            <a:r>
              <a:rPr dirty="0"/>
              <a:t>chỉ</a:t>
            </a:r>
            <a:r>
              <a:rPr dirty="0" spc="10"/>
              <a:t> </a:t>
            </a:r>
            <a:r>
              <a:rPr dirty="0"/>
              <a:t>số</a:t>
            </a:r>
            <a:r>
              <a:rPr dirty="0" spc="-25"/>
              <a:t> </a:t>
            </a:r>
            <a:r>
              <a:rPr dirty="0"/>
              <a:t>đánh giá</a:t>
            </a:r>
            <a:r>
              <a:rPr dirty="0" spc="-5"/>
              <a:t> </a:t>
            </a:r>
            <a:r>
              <a:rPr dirty="0"/>
              <a:t>CĐS</a:t>
            </a:r>
            <a:r>
              <a:rPr dirty="0" spc="-5"/>
              <a:t> </a:t>
            </a:r>
            <a:r>
              <a:rPr dirty="0"/>
              <a:t>cho</a:t>
            </a:r>
            <a:r>
              <a:rPr dirty="0" spc="-5"/>
              <a:t> </a:t>
            </a:r>
            <a:r>
              <a:rPr dirty="0"/>
              <a:t>DN </a:t>
            </a:r>
            <a:r>
              <a:rPr dirty="0" spc="-25"/>
              <a:t>lớn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851" y="1554681"/>
            <a:ext cx="9948403" cy="486467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Bộ</a:t>
            </a:r>
            <a:r>
              <a:rPr dirty="0" spc="-5"/>
              <a:t> </a:t>
            </a:r>
            <a:r>
              <a:rPr dirty="0"/>
              <a:t>chỉ</a:t>
            </a:r>
            <a:r>
              <a:rPr dirty="0" spc="10"/>
              <a:t> </a:t>
            </a:r>
            <a:r>
              <a:rPr dirty="0"/>
              <a:t>số</a:t>
            </a:r>
            <a:r>
              <a:rPr dirty="0" spc="-25"/>
              <a:t> </a:t>
            </a:r>
            <a:r>
              <a:rPr dirty="0"/>
              <a:t>đánh giá</a:t>
            </a:r>
            <a:r>
              <a:rPr dirty="0" spc="-5"/>
              <a:t> </a:t>
            </a:r>
            <a:r>
              <a:rPr dirty="0"/>
              <a:t>CĐS</a:t>
            </a:r>
            <a:r>
              <a:rPr dirty="0" spc="-5"/>
              <a:t> </a:t>
            </a:r>
            <a:r>
              <a:rPr dirty="0"/>
              <a:t>cho</a:t>
            </a:r>
            <a:r>
              <a:rPr dirty="0" spc="-5"/>
              <a:t> </a:t>
            </a:r>
            <a:r>
              <a:rPr dirty="0"/>
              <a:t>DN </a:t>
            </a:r>
            <a:r>
              <a:rPr dirty="0" spc="-25"/>
              <a:t>lớn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730" y="1475125"/>
            <a:ext cx="10410168" cy="5055301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Bộ</a:t>
            </a:r>
            <a:r>
              <a:rPr dirty="0" spc="-5"/>
              <a:t> </a:t>
            </a:r>
            <a:r>
              <a:rPr dirty="0"/>
              <a:t>chỉ</a:t>
            </a:r>
            <a:r>
              <a:rPr dirty="0" spc="10"/>
              <a:t> </a:t>
            </a:r>
            <a:r>
              <a:rPr dirty="0"/>
              <a:t>số</a:t>
            </a:r>
            <a:r>
              <a:rPr dirty="0" spc="-25"/>
              <a:t> </a:t>
            </a:r>
            <a:r>
              <a:rPr dirty="0"/>
              <a:t>đánh giá</a:t>
            </a:r>
            <a:r>
              <a:rPr dirty="0" spc="-5"/>
              <a:t> </a:t>
            </a:r>
            <a:r>
              <a:rPr dirty="0"/>
              <a:t>CĐS</a:t>
            </a:r>
            <a:r>
              <a:rPr dirty="0" spc="-5"/>
              <a:t> </a:t>
            </a:r>
            <a:r>
              <a:rPr dirty="0"/>
              <a:t>cho</a:t>
            </a:r>
            <a:r>
              <a:rPr dirty="0" spc="-5"/>
              <a:t> </a:t>
            </a:r>
            <a:r>
              <a:rPr dirty="0"/>
              <a:t>DN </a:t>
            </a:r>
            <a:r>
              <a:rPr dirty="0" spc="-25"/>
              <a:t>lớn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0054" y="1606447"/>
            <a:ext cx="9902524" cy="479035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Bộ</a:t>
            </a:r>
            <a:r>
              <a:rPr dirty="0" spc="-5"/>
              <a:t> </a:t>
            </a:r>
            <a:r>
              <a:rPr dirty="0"/>
              <a:t>chỉ</a:t>
            </a:r>
            <a:r>
              <a:rPr dirty="0" spc="10"/>
              <a:t> </a:t>
            </a:r>
            <a:r>
              <a:rPr dirty="0"/>
              <a:t>số</a:t>
            </a:r>
            <a:r>
              <a:rPr dirty="0" spc="-25"/>
              <a:t> </a:t>
            </a:r>
            <a:r>
              <a:rPr dirty="0"/>
              <a:t>đánh giá</a:t>
            </a:r>
            <a:r>
              <a:rPr dirty="0" spc="-5"/>
              <a:t> </a:t>
            </a:r>
            <a:r>
              <a:rPr dirty="0"/>
              <a:t>CĐS</a:t>
            </a:r>
            <a:r>
              <a:rPr dirty="0" spc="-5"/>
              <a:t> </a:t>
            </a:r>
            <a:r>
              <a:rPr dirty="0"/>
              <a:t>cho</a:t>
            </a:r>
            <a:r>
              <a:rPr dirty="0" spc="-5"/>
              <a:t> </a:t>
            </a:r>
            <a:r>
              <a:rPr dirty="0"/>
              <a:t>DN </a:t>
            </a:r>
            <a:r>
              <a:rPr dirty="0" spc="-25"/>
              <a:t>lớn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3515" y="1468016"/>
            <a:ext cx="9603623" cy="5024857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Bộ</a:t>
            </a:r>
            <a:r>
              <a:rPr dirty="0" spc="-5"/>
              <a:t> </a:t>
            </a:r>
            <a:r>
              <a:rPr dirty="0"/>
              <a:t>chỉ</a:t>
            </a:r>
            <a:r>
              <a:rPr dirty="0" spc="10"/>
              <a:t> </a:t>
            </a:r>
            <a:r>
              <a:rPr dirty="0"/>
              <a:t>số</a:t>
            </a:r>
            <a:r>
              <a:rPr dirty="0" spc="-25"/>
              <a:t> </a:t>
            </a:r>
            <a:r>
              <a:rPr dirty="0"/>
              <a:t>đánh giá</a:t>
            </a:r>
            <a:r>
              <a:rPr dirty="0" spc="-5"/>
              <a:t> </a:t>
            </a:r>
            <a:r>
              <a:rPr dirty="0"/>
              <a:t>CĐS</a:t>
            </a:r>
            <a:r>
              <a:rPr dirty="0" spc="-5"/>
              <a:t> </a:t>
            </a:r>
            <a:r>
              <a:rPr dirty="0"/>
              <a:t>cho</a:t>
            </a:r>
            <a:r>
              <a:rPr dirty="0" spc="-5"/>
              <a:t> </a:t>
            </a:r>
            <a:r>
              <a:rPr dirty="0"/>
              <a:t>DN </a:t>
            </a:r>
            <a:r>
              <a:rPr dirty="0" spc="-25"/>
              <a:t>lớn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1589" y="1471784"/>
            <a:ext cx="9784378" cy="51525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19993" y="222504"/>
            <a:ext cx="988745" cy="13183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Chuyển</a:t>
            </a:r>
            <a:r>
              <a:rPr dirty="0" spc="-15"/>
              <a:t> </a:t>
            </a:r>
            <a:r>
              <a:rPr dirty="0"/>
              <a:t>đổi</a:t>
            </a:r>
            <a:r>
              <a:rPr dirty="0" spc="5"/>
              <a:t> </a:t>
            </a:r>
            <a:r>
              <a:rPr dirty="0"/>
              <a:t>số</a:t>
            </a:r>
            <a:r>
              <a:rPr dirty="0" spc="-10"/>
              <a:t> </a:t>
            </a:r>
            <a:r>
              <a:rPr dirty="0"/>
              <a:t>doanh</a:t>
            </a:r>
            <a:r>
              <a:rPr dirty="0" spc="-15"/>
              <a:t> </a:t>
            </a:r>
            <a:r>
              <a:rPr dirty="0"/>
              <a:t>nghiệp</a:t>
            </a:r>
            <a:r>
              <a:rPr dirty="0" spc="-10"/>
              <a:t> </a:t>
            </a:r>
            <a:r>
              <a:rPr dirty="0"/>
              <a:t>là</a:t>
            </a:r>
            <a:r>
              <a:rPr dirty="0" spc="-10"/>
              <a:t> </a:t>
            </a:r>
            <a:r>
              <a:rPr dirty="0"/>
              <a:t>gì</a:t>
            </a:r>
            <a:r>
              <a:rPr dirty="0" spc="-10"/>
              <a:t> </a:t>
            </a:r>
            <a:r>
              <a:rPr dirty="0" spc="-50"/>
              <a:t>?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916939" y="1569413"/>
            <a:ext cx="10360660" cy="4328795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algn="just" marL="622300" indent="-610235">
              <a:lnSpc>
                <a:spcPct val="100000"/>
              </a:lnSpc>
              <a:spcBef>
                <a:spcPts val="705"/>
              </a:spcBef>
              <a:buFont typeface="Wingdings"/>
              <a:buChar char=""/>
              <a:tabLst>
                <a:tab pos="622935" algn="l"/>
              </a:tabLst>
            </a:pPr>
            <a:r>
              <a:rPr dirty="0" sz="2400">
                <a:latin typeface="Arial"/>
                <a:cs typeface="Arial"/>
              </a:rPr>
              <a:t>Có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nhiều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cách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định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nghĩa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tùy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thuộc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góc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nhìn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khác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nhau</a:t>
            </a:r>
            <a:endParaRPr sz="2400">
              <a:latin typeface="Arial"/>
              <a:cs typeface="Arial"/>
            </a:endParaRPr>
          </a:p>
          <a:p>
            <a:pPr algn="just" lvl="1" marL="1079500" marR="6350" indent="-609600">
              <a:lnSpc>
                <a:spcPct val="100000"/>
              </a:lnSpc>
              <a:spcBef>
                <a:spcPts val="509"/>
              </a:spcBef>
              <a:buFont typeface="Wingdings"/>
              <a:buChar char=""/>
              <a:tabLst>
                <a:tab pos="1080135" algn="l"/>
              </a:tabLst>
            </a:pPr>
            <a:r>
              <a:rPr dirty="0" sz="2000">
                <a:latin typeface="Arial"/>
                <a:cs typeface="Arial"/>
              </a:rPr>
              <a:t>Đối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với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lãnh đạo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DN</a:t>
            </a:r>
            <a:r>
              <a:rPr dirty="0" sz="2000" spc="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truyền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thống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thì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đó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là: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“</a:t>
            </a:r>
            <a:r>
              <a:rPr dirty="0" sz="2000" i="1">
                <a:latin typeface="Arial"/>
                <a:cs typeface="Arial"/>
              </a:rPr>
              <a:t>Thu</a:t>
            </a:r>
            <a:r>
              <a:rPr dirty="0" sz="2000" spc="-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hẹp</a:t>
            </a:r>
            <a:r>
              <a:rPr dirty="0" sz="2000" spc="-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khoảng</a:t>
            </a:r>
            <a:r>
              <a:rPr dirty="0" sz="2000" spc="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cách</a:t>
            </a:r>
            <a:r>
              <a:rPr dirty="0" sz="2000" spc="-1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giữa kỳ vọng</a:t>
            </a:r>
            <a:r>
              <a:rPr dirty="0" sz="2000" spc="-10" i="1">
                <a:latin typeface="Arial"/>
                <a:cs typeface="Arial"/>
              </a:rPr>
              <a:t> </a:t>
            </a:r>
            <a:r>
              <a:rPr dirty="0" sz="2000" spc="-25" i="1">
                <a:latin typeface="Arial"/>
                <a:cs typeface="Arial"/>
              </a:rPr>
              <a:t>từ</a:t>
            </a:r>
            <a:r>
              <a:rPr dirty="0" sz="2000" spc="-2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khách</a:t>
            </a:r>
            <a:r>
              <a:rPr dirty="0" sz="2000" spc="-4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hàng</a:t>
            </a:r>
            <a:r>
              <a:rPr dirty="0" sz="2000" spc="-3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trên</a:t>
            </a:r>
            <a:r>
              <a:rPr dirty="0" sz="2000" spc="-2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môi</a:t>
            </a:r>
            <a:r>
              <a:rPr dirty="0" sz="2000" spc="-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trường</a:t>
            </a:r>
            <a:r>
              <a:rPr dirty="0" sz="2000" spc="-2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số</a:t>
            </a:r>
            <a:r>
              <a:rPr dirty="0" sz="2000" spc="-2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và</a:t>
            </a:r>
            <a:r>
              <a:rPr dirty="0" sz="2000" spc="-2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những</a:t>
            </a:r>
            <a:r>
              <a:rPr dirty="0" sz="2000" spc="-3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giá</a:t>
            </a:r>
            <a:r>
              <a:rPr dirty="0" sz="2000" spc="-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trị</a:t>
            </a:r>
            <a:r>
              <a:rPr dirty="0" sz="2000" spc="-2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thực</a:t>
            </a:r>
            <a:r>
              <a:rPr dirty="0" sz="2000" spc="-3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sự</a:t>
            </a:r>
            <a:r>
              <a:rPr dirty="0" sz="2000" spc="-1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doanh</a:t>
            </a:r>
            <a:r>
              <a:rPr dirty="0" sz="2000" spc="-3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nghiệp</a:t>
            </a:r>
            <a:r>
              <a:rPr dirty="0" sz="2000" spc="-1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đem</a:t>
            </a:r>
            <a:r>
              <a:rPr dirty="0" sz="2000" spc="-20" i="1">
                <a:latin typeface="Arial"/>
                <a:cs typeface="Arial"/>
              </a:rPr>
              <a:t> </a:t>
            </a:r>
            <a:r>
              <a:rPr dirty="0" sz="2000" spc="-10" i="1">
                <a:latin typeface="Arial"/>
                <a:cs typeface="Arial"/>
              </a:rPr>
              <a:t>lại</a:t>
            </a:r>
            <a:r>
              <a:rPr dirty="0" sz="2000" spc="-10">
                <a:latin typeface="Arial"/>
                <a:cs typeface="Arial"/>
              </a:rPr>
              <a:t>.”</a:t>
            </a:r>
            <a:endParaRPr sz="2000">
              <a:latin typeface="Arial"/>
              <a:cs typeface="Arial"/>
            </a:endParaRPr>
          </a:p>
          <a:p>
            <a:pPr algn="just" lvl="1" marL="1079500" indent="-610235">
              <a:lnSpc>
                <a:spcPct val="100000"/>
              </a:lnSpc>
              <a:spcBef>
                <a:spcPts val="495"/>
              </a:spcBef>
              <a:buFont typeface="Wingdings"/>
              <a:buChar char=""/>
              <a:tabLst>
                <a:tab pos="1080135" algn="l"/>
              </a:tabLst>
            </a:pPr>
            <a:r>
              <a:rPr dirty="0" sz="2000">
                <a:latin typeface="Arial"/>
                <a:cs typeface="Arial"/>
              </a:rPr>
              <a:t>Đối</a:t>
            </a:r>
            <a:r>
              <a:rPr dirty="0" sz="2000" spc="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với</a:t>
            </a:r>
            <a:r>
              <a:rPr dirty="0" sz="2000" spc="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lãnh</a:t>
            </a:r>
            <a:r>
              <a:rPr dirty="0" sz="2000" spc="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đạo</a:t>
            </a:r>
            <a:r>
              <a:rPr dirty="0" sz="2000" spc="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công</a:t>
            </a:r>
            <a:r>
              <a:rPr dirty="0" sz="2000" spc="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nghệ:</a:t>
            </a:r>
            <a:r>
              <a:rPr dirty="0" sz="2000" spc="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“</a:t>
            </a:r>
            <a:r>
              <a:rPr dirty="0" sz="2000" i="1">
                <a:latin typeface="Arial"/>
                <a:cs typeface="Arial"/>
              </a:rPr>
              <a:t>Làm</a:t>
            </a:r>
            <a:r>
              <a:rPr dirty="0" sz="2000" spc="3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những</a:t>
            </a:r>
            <a:r>
              <a:rPr dirty="0" sz="2000" spc="5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công</a:t>
            </a:r>
            <a:r>
              <a:rPr dirty="0" sz="2000" spc="4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việc</a:t>
            </a:r>
            <a:r>
              <a:rPr dirty="0" sz="2000" spc="3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cốt</a:t>
            </a:r>
            <a:r>
              <a:rPr dirty="0" sz="2000" spc="4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lõi</a:t>
            </a:r>
            <a:r>
              <a:rPr dirty="0" sz="2000" spc="4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của</a:t>
            </a:r>
            <a:r>
              <a:rPr dirty="0" sz="2000" spc="4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doanh</a:t>
            </a:r>
            <a:r>
              <a:rPr dirty="0" sz="2000" spc="4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nghiệp</a:t>
            </a:r>
            <a:r>
              <a:rPr dirty="0" sz="2000" spc="45" i="1">
                <a:latin typeface="Arial"/>
                <a:cs typeface="Arial"/>
              </a:rPr>
              <a:t> </a:t>
            </a:r>
            <a:r>
              <a:rPr dirty="0" sz="2000" spc="-20" i="1">
                <a:latin typeface="Arial"/>
                <a:cs typeface="Arial"/>
              </a:rPr>
              <a:t>theo</a:t>
            </a:r>
            <a:endParaRPr sz="2000">
              <a:latin typeface="Arial"/>
              <a:cs typeface="Arial"/>
            </a:endParaRPr>
          </a:p>
          <a:p>
            <a:pPr algn="just" marL="1079500">
              <a:lnSpc>
                <a:spcPct val="100000"/>
              </a:lnSpc>
            </a:pPr>
            <a:r>
              <a:rPr dirty="0" sz="2000" i="1">
                <a:latin typeface="Arial"/>
                <a:cs typeface="Arial"/>
              </a:rPr>
              <a:t>một</a:t>
            </a:r>
            <a:r>
              <a:rPr dirty="0" sz="2000" spc="-1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cách</a:t>
            </a:r>
            <a:r>
              <a:rPr dirty="0" sz="2000" spc="-3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khác</a:t>
            </a:r>
            <a:r>
              <a:rPr dirty="0" sz="2000" spc="-2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đi,</a:t>
            </a:r>
            <a:r>
              <a:rPr dirty="0" sz="2000" spc="-2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sử</a:t>
            </a:r>
            <a:r>
              <a:rPr dirty="0" sz="2000" spc="-3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dụng</a:t>
            </a:r>
            <a:r>
              <a:rPr dirty="0" sz="2000" spc="-2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dữ</a:t>
            </a:r>
            <a:r>
              <a:rPr dirty="0" sz="2000" spc="-3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liệu và</a:t>
            </a:r>
            <a:r>
              <a:rPr dirty="0" sz="2000" spc="-2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công</a:t>
            </a:r>
            <a:r>
              <a:rPr dirty="0" sz="2000" spc="-3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nghệ</a:t>
            </a:r>
            <a:r>
              <a:rPr dirty="0" sz="2000" spc="-20" i="1">
                <a:latin typeface="Arial"/>
                <a:cs typeface="Arial"/>
              </a:rPr>
              <a:t> số.</a:t>
            </a:r>
            <a:r>
              <a:rPr dirty="0" sz="2000" spc="-20">
                <a:latin typeface="Arial"/>
                <a:cs typeface="Arial"/>
              </a:rPr>
              <a:t>”</a:t>
            </a:r>
            <a:endParaRPr sz="2000">
              <a:latin typeface="Arial"/>
              <a:cs typeface="Arial"/>
            </a:endParaRPr>
          </a:p>
          <a:p>
            <a:pPr algn="just" lvl="1" marL="1079500" marR="5080" indent="-609600">
              <a:lnSpc>
                <a:spcPct val="100000"/>
              </a:lnSpc>
              <a:spcBef>
                <a:spcPts val="505"/>
              </a:spcBef>
              <a:buFont typeface="Wingdings"/>
              <a:buChar char=""/>
              <a:tabLst>
                <a:tab pos="1080135" algn="l"/>
              </a:tabLst>
            </a:pPr>
            <a:r>
              <a:rPr dirty="0" sz="2000">
                <a:latin typeface="Arial"/>
                <a:cs typeface="Arial"/>
              </a:rPr>
              <a:t>Đối</a:t>
            </a:r>
            <a:r>
              <a:rPr dirty="0" sz="2000" spc="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với</a:t>
            </a:r>
            <a:r>
              <a:rPr dirty="0" sz="2000" spc="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nhà</a:t>
            </a:r>
            <a:r>
              <a:rPr dirty="0" sz="2000" spc="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tư</a:t>
            </a:r>
            <a:r>
              <a:rPr dirty="0" sz="2000" spc="1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vấn</a:t>
            </a:r>
            <a:r>
              <a:rPr dirty="0" sz="2000" spc="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CĐS:</a:t>
            </a:r>
            <a:r>
              <a:rPr dirty="0" sz="2000" spc="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để</a:t>
            </a:r>
            <a:r>
              <a:rPr dirty="0" sz="2000" spc="10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hiểu</a:t>
            </a:r>
            <a:r>
              <a:rPr dirty="0" sz="2000" spc="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một</a:t>
            </a:r>
            <a:r>
              <a:rPr dirty="0" sz="2000" spc="80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doanh</a:t>
            </a:r>
            <a:r>
              <a:rPr dirty="0" sz="2000" spc="8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nghiệp</a:t>
            </a:r>
            <a:r>
              <a:rPr dirty="0" sz="2000" spc="8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có</a:t>
            </a:r>
            <a:r>
              <a:rPr dirty="0" sz="2000" spc="10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thực</a:t>
            </a:r>
            <a:r>
              <a:rPr dirty="0" sz="2000" spc="9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sự</a:t>
            </a:r>
            <a:r>
              <a:rPr dirty="0" sz="2000" spc="9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đang</a:t>
            </a:r>
            <a:r>
              <a:rPr dirty="0" sz="2000" spc="10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làm</a:t>
            </a:r>
            <a:r>
              <a:rPr dirty="0" sz="2000" spc="85" i="1">
                <a:latin typeface="Arial"/>
                <a:cs typeface="Arial"/>
              </a:rPr>
              <a:t> </a:t>
            </a:r>
            <a:r>
              <a:rPr dirty="0" sz="2000" spc="-10" i="1">
                <a:latin typeface="Arial"/>
                <a:cs typeface="Arial"/>
              </a:rPr>
              <a:t>chuyển</a:t>
            </a:r>
            <a:r>
              <a:rPr dirty="0" sz="2000" spc="-1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đổi</a:t>
            </a:r>
            <a:r>
              <a:rPr dirty="0" sz="2000" spc="9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số</a:t>
            </a:r>
            <a:r>
              <a:rPr dirty="0" sz="2000" spc="8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hay</a:t>
            </a:r>
            <a:r>
              <a:rPr dirty="0" sz="2000" spc="8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không</a:t>
            </a:r>
            <a:r>
              <a:rPr dirty="0" sz="2000">
                <a:latin typeface="Arial"/>
                <a:cs typeface="Arial"/>
              </a:rPr>
              <a:t>,</a:t>
            </a:r>
            <a:r>
              <a:rPr dirty="0" sz="2000" spc="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chỉ</a:t>
            </a:r>
            <a:r>
              <a:rPr dirty="0" sz="2000" spc="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cần</a:t>
            </a:r>
            <a:r>
              <a:rPr dirty="0" sz="2000" spc="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hỏi</a:t>
            </a:r>
            <a:r>
              <a:rPr dirty="0" sz="2000" spc="90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Doanh</a:t>
            </a:r>
            <a:r>
              <a:rPr dirty="0" sz="2000" spc="10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nghiệp:</a:t>
            </a:r>
            <a:r>
              <a:rPr dirty="0" sz="2000" spc="7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có</a:t>
            </a:r>
            <a:r>
              <a:rPr dirty="0" sz="2000" spc="10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đủ</a:t>
            </a:r>
            <a:r>
              <a:rPr dirty="0" sz="2000" spc="9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dữ</a:t>
            </a:r>
            <a:r>
              <a:rPr dirty="0" sz="2000" spc="10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liệu</a:t>
            </a:r>
            <a:r>
              <a:rPr dirty="0" sz="2000" spc="8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không?”</a:t>
            </a:r>
            <a:r>
              <a:rPr dirty="0" sz="2000" spc="8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Có</a:t>
            </a:r>
            <a:r>
              <a:rPr dirty="0" sz="2000" spc="9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tạo</a:t>
            </a:r>
            <a:r>
              <a:rPr dirty="0" sz="2000" spc="8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ra</a:t>
            </a:r>
            <a:r>
              <a:rPr dirty="0" sz="2000" spc="100" i="1">
                <a:latin typeface="Arial"/>
                <a:cs typeface="Arial"/>
              </a:rPr>
              <a:t> </a:t>
            </a:r>
            <a:r>
              <a:rPr dirty="0" sz="2000" spc="-25" i="1">
                <a:latin typeface="Arial"/>
                <a:cs typeface="Arial"/>
              </a:rPr>
              <a:t>giá</a:t>
            </a:r>
            <a:r>
              <a:rPr dirty="0" sz="2000" spc="-2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trị</a:t>
            </a:r>
            <a:r>
              <a:rPr dirty="0" sz="2000" spc="-3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mới từ</a:t>
            </a:r>
            <a:r>
              <a:rPr dirty="0" sz="2000" spc="-2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dữ</a:t>
            </a:r>
            <a:r>
              <a:rPr dirty="0" sz="2000" spc="-2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liệu và</a:t>
            </a:r>
            <a:r>
              <a:rPr dirty="0" sz="2000" spc="-2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công</a:t>
            </a:r>
            <a:r>
              <a:rPr dirty="0" sz="2000" spc="-3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nghệ</a:t>
            </a:r>
            <a:r>
              <a:rPr dirty="0" sz="2000" spc="-2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đó</a:t>
            </a:r>
            <a:r>
              <a:rPr dirty="0" sz="2000" spc="-15" i="1">
                <a:latin typeface="Arial"/>
                <a:cs typeface="Arial"/>
              </a:rPr>
              <a:t> </a:t>
            </a:r>
            <a:r>
              <a:rPr dirty="0" sz="2000" spc="-10" i="1">
                <a:latin typeface="Arial"/>
                <a:cs typeface="Arial"/>
              </a:rPr>
              <a:t>không?”</a:t>
            </a:r>
            <a:endParaRPr sz="2000">
              <a:latin typeface="Arial"/>
              <a:cs typeface="Arial"/>
            </a:endParaRPr>
          </a:p>
          <a:p>
            <a:pPr algn="just" marL="622300" indent="-610235">
              <a:lnSpc>
                <a:spcPct val="100000"/>
              </a:lnSpc>
              <a:spcBef>
                <a:spcPts val="990"/>
              </a:spcBef>
              <a:buFont typeface="Wingdings"/>
              <a:buChar char=""/>
              <a:tabLst>
                <a:tab pos="622935" algn="l"/>
              </a:tabLst>
            </a:pPr>
            <a:r>
              <a:rPr dirty="0" sz="2400">
                <a:latin typeface="Arial"/>
                <a:cs typeface="Arial"/>
              </a:rPr>
              <a:t>Cách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định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nghĩa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Vụ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KTS&amp;XHS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sử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dụng:</a:t>
            </a:r>
            <a:endParaRPr sz="24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  <a:spcBef>
                <a:spcPts val="1015"/>
              </a:spcBef>
            </a:pPr>
            <a:r>
              <a:rPr dirty="0" sz="2000">
                <a:latin typeface="Arial"/>
                <a:cs typeface="Arial"/>
              </a:rPr>
              <a:t>“</a:t>
            </a:r>
            <a:r>
              <a:rPr dirty="0" sz="2000" i="1">
                <a:latin typeface="Arial"/>
                <a:cs typeface="Arial"/>
              </a:rPr>
              <a:t>Chuyển</a:t>
            </a:r>
            <a:r>
              <a:rPr dirty="0" sz="2000" spc="14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đổi</a:t>
            </a:r>
            <a:r>
              <a:rPr dirty="0" sz="2000" spc="14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số</a:t>
            </a:r>
            <a:r>
              <a:rPr dirty="0" sz="2000" spc="15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doanh</a:t>
            </a:r>
            <a:r>
              <a:rPr dirty="0" sz="2000" spc="15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nghiệp</a:t>
            </a:r>
            <a:r>
              <a:rPr dirty="0" sz="2000" spc="15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là</a:t>
            </a:r>
            <a:r>
              <a:rPr dirty="0" sz="2000" spc="15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quá</a:t>
            </a:r>
            <a:r>
              <a:rPr dirty="0" sz="2000" spc="13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trình</a:t>
            </a:r>
            <a:r>
              <a:rPr dirty="0" sz="2000" spc="13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chuyển</a:t>
            </a:r>
            <a:r>
              <a:rPr dirty="0" sz="2000" spc="13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đổi</a:t>
            </a:r>
            <a:r>
              <a:rPr dirty="0" sz="2000" spc="14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toàn</a:t>
            </a:r>
            <a:r>
              <a:rPr dirty="0" sz="2000" spc="15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diện</a:t>
            </a:r>
            <a:r>
              <a:rPr dirty="0" sz="2000" spc="14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các</a:t>
            </a:r>
            <a:r>
              <a:rPr dirty="0" sz="2000" spc="15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hoạt</a:t>
            </a:r>
            <a:r>
              <a:rPr dirty="0" sz="2000" spc="15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động</a:t>
            </a:r>
            <a:r>
              <a:rPr dirty="0" sz="2000" spc="15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của</a:t>
            </a:r>
            <a:r>
              <a:rPr dirty="0" sz="2000" spc="150" i="1">
                <a:latin typeface="Arial"/>
                <a:cs typeface="Arial"/>
              </a:rPr>
              <a:t> </a:t>
            </a:r>
            <a:r>
              <a:rPr dirty="0" sz="2000" spc="-10" i="1">
                <a:latin typeface="Arial"/>
                <a:cs typeface="Arial"/>
              </a:rPr>
              <a:t>doanh</a:t>
            </a:r>
            <a:r>
              <a:rPr dirty="0" sz="2000" spc="-1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nghiệp</a:t>
            </a:r>
            <a:r>
              <a:rPr dirty="0" sz="2000" spc="13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trên</a:t>
            </a:r>
            <a:r>
              <a:rPr dirty="0" sz="2000" spc="12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cơ</a:t>
            </a:r>
            <a:r>
              <a:rPr dirty="0" sz="2000" spc="13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sở</a:t>
            </a:r>
            <a:r>
              <a:rPr dirty="0" sz="2000" spc="13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sử</a:t>
            </a:r>
            <a:r>
              <a:rPr dirty="0" sz="2000" spc="13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dụng</a:t>
            </a:r>
            <a:r>
              <a:rPr dirty="0" sz="2000" spc="114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dữ</a:t>
            </a:r>
            <a:r>
              <a:rPr dirty="0" sz="2000" spc="13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liệu</a:t>
            </a:r>
            <a:r>
              <a:rPr dirty="0" sz="2000" spc="13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và</a:t>
            </a:r>
            <a:r>
              <a:rPr dirty="0" sz="2000" spc="114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công</a:t>
            </a:r>
            <a:r>
              <a:rPr dirty="0" sz="2000" spc="13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nghệ</a:t>
            </a:r>
            <a:r>
              <a:rPr dirty="0" sz="2000" spc="12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số</a:t>
            </a:r>
            <a:r>
              <a:rPr dirty="0" sz="2000" spc="114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như</a:t>
            </a:r>
            <a:r>
              <a:rPr dirty="0" sz="2000" spc="13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là</a:t>
            </a:r>
            <a:r>
              <a:rPr dirty="0" sz="2000" spc="13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những</a:t>
            </a:r>
            <a:r>
              <a:rPr dirty="0" sz="2000" spc="12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yếu</a:t>
            </a:r>
            <a:r>
              <a:rPr dirty="0" sz="2000" spc="13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tố</a:t>
            </a:r>
            <a:r>
              <a:rPr dirty="0" sz="2000" spc="13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đầu</a:t>
            </a:r>
            <a:r>
              <a:rPr dirty="0" sz="2000" spc="114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vào</a:t>
            </a:r>
            <a:r>
              <a:rPr dirty="0" sz="2000" spc="12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mới,</a:t>
            </a:r>
            <a:r>
              <a:rPr dirty="0" sz="2000" spc="130" i="1">
                <a:latin typeface="Arial"/>
                <a:cs typeface="Arial"/>
              </a:rPr>
              <a:t> </a:t>
            </a:r>
            <a:r>
              <a:rPr dirty="0" sz="2000" spc="-25" i="1">
                <a:latin typeface="Arial"/>
                <a:cs typeface="Arial"/>
              </a:rPr>
              <a:t>để </a:t>
            </a:r>
            <a:r>
              <a:rPr dirty="0" sz="2000" i="1">
                <a:latin typeface="Arial"/>
                <a:cs typeface="Arial"/>
              </a:rPr>
              <a:t>doanh</a:t>
            </a:r>
            <a:r>
              <a:rPr dirty="0" sz="2000" spc="-45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nghiệp</a:t>
            </a:r>
            <a:r>
              <a:rPr dirty="0" sz="2000" spc="-2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hoạt</a:t>
            </a:r>
            <a:r>
              <a:rPr dirty="0" sz="2000" spc="-3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động</a:t>
            </a:r>
            <a:r>
              <a:rPr dirty="0" sz="2000" spc="-2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hiệu</a:t>
            </a:r>
            <a:r>
              <a:rPr dirty="0" sz="2000" spc="-20" i="1">
                <a:latin typeface="Arial"/>
                <a:cs typeface="Arial"/>
              </a:rPr>
              <a:t> </a:t>
            </a:r>
            <a:r>
              <a:rPr dirty="0" sz="2000" i="1">
                <a:latin typeface="Arial"/>
                <a:cs typeface="Arial"/>
              </a:rPr>
              <a:t>quả</a:t>
            </a:r>
            <a:r>
              <a:rPr dirty="0" sz="2000" spc="-20" i="1">
                <a:latin typeface="Arial"/>
                <a:cs typeface="Arial"/>
              </a:rPr>
              <a:t> </a:t>
            </a:r>
            <a:r>
              <a:rPr dirty="0" sz="2000" spc="-10" i="1">
                <a:latin typeface="Arial"/>
                <a:cs typeface="Arial"/>
              </a:rPr>
              <a:t>hơn.”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31902"/>
            <a:ext cx="12192000" cy="6826250"/>
            <a:chOff x="0" y="31902"/>
            <a:chExt cx="12192000" cy="68262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57249"/>
              <a:ext cx="12191961" cy="6000746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599431" y="3475253"/>
              <a:ext cx="3983990" cy="641985"/>
            </a:xfrm>
            <a:custGeom>
              <a:avLst/>
              <a:gdLst/>
              <a:ahLst/>
              <a:cxnLst/>
              <a:rect l="l" t="t" r="r" b="b"/>
              <a:pathLst>
                <a:path w="3983990" h="641985">
                  <a:moveTo>
                    <a:pt x="3983990" y="0"/>
                  </a:moveTo>
                  <a:lnTo>
                    <a:pt x="0" y="0"/>
                  </a:lnTo>
                  <a:lnTo>
                    <a:pt x="0" y="641832"/>
                  </a:lnTo>
                  <a:lnTo>
                    <a:pt x="3983990" y="641832"/>
                  </a:lnTo>
                  <a:lnTo>
                    <a:pt x="3983990" y="0"/>
                  </a:lnTo>
                  <a:close/>
                </a:path>
              </a:pathLst>
            </a:custGeom>
            <a:solidFill>
              <a:srgbClr val="1E41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99431" y="3475253"/>
              <a:ext cx="3983990" cy="641985"/>
            </a:xfrm>
            <a:custGeom>
              <a:avLst/>
              <a:gdLst/>
              <a:ahLst/>
              <a:cxnLst/>
              <a:rect l="l" t="t" r="r" b="b"/>
              <a:pathLst>
                <a:path w="3983990" h="641985">
                  <a:moveTo>
                    <a:pt x="0" y="641832"/>
                  </a:moveTo>
                  <a:lnTo>
                    <a:pt x="3983990" y="641832"/>
                  </a:lnTo>
                  <a:lnTo>
                    <a:pt x="3983990" y="0"/>
                  </a:lnTo>
                  <a:lnTo>
                    <a:pt x="0" y="0"/>
                  </a:lnTo>
                  <a:lnTo>
                    <a:pt x="0" y="641832"/>
                  </a:lnTo>
                  <a:close/>
                </a:path>
              </a:pathLst>
            </a:custGeom>
            <a:ln w="12700">
              <a:solidFill>
                <a:srgbClr val="1E417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9854" y="31902"/>
              <a:ext cx="825347" cy="825347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3475482" y="3476320"/>
            <a:ext cx="524256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TRÂN</a:t>
            </a:r>
            <a:r>
              <a:rPr dirty="0" sz="3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TRỌNG</a:t>
            </a:r>
            <a:r>
              <a:rPr dirty="0" sz="3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FFFFFF"/>
                </a:solidFill>
                <a:latin typeface="Arial"/>
                <a:cs typeface="Arial"/>
              </a:rPr>
              <a:t>CẢM</a:t>
            </a:r>
            <a:r>
              <a:rPr dirty="0" sz="3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600" spc="-25" b="1">
                <a:solidFill>
                  <a:srgbClr val="FFFFFF"/>
                </a:solidFill>
                <a:latin typeface="Arial"/>
                <a:cs typeface="Arial"/>
              </a:rPr>
              <a:t>ƠN!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99870">
              <a:lnSpc>
                <a:spcPct val="100000"/>
              </a:lnSpc>
              <a:spcBef>
                <a:spcPts val="95"/>
              </a:spcBef>
            </a:pPr>
            <a:r>
              <a:rPr dirty="0"/>
              <a:t>BỘ</a:t>
            </a:r>
            <a:r>
              <a:rPr dirty="0" spc="-135"/>
              <a:t> </a:t>
            </a:r>
            <a:r>
              <a:rPr dirty="0"/>
              <a:t>THÔNG</a:t>
            </a:r>
            <a:r>
              <a:rPr dirty="0" spc="-110"/>
              <a:t> </a:t>
            </a:r>
            <a:r>
              <a:rPr dirty="0"/>
              <a:t>TIN</a:t>
            </a:r>
            <a:r>
              <a:rPr dirty="0" spc="-114"/>
              <a:t> </a:t>
            </a:r>
            <a:r>
              <a:rPr dirty="0" spc="-50"/>
              <a:t>VÀ</a:t>
            </a:r>
            <a:r>
              <a:rPr dirty="0" spc="-114"/>
              <a:t> </a:t>
            </a:r>
            <a:r>
              <a:rPr dirty="0"/>
              <a:t>TRUYỀN</a:t>
            </a:r>
            <a:r>
              <a:rPr dirty="0" spc="-114"/>
              <a:t> </a:t>
            </a:r>
            <a:r>
              <a:rPr dirty="0" spc="-10"/>
              <a:t>THÔNG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19993" y="222504"/>
            <a:ext cx="988745" cy="13183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Chuyển</a:t>
            </a:r>
            <a:r>
              <a:rPr dirty="0" spc="-15"/>
              <a:t> </a:t>
            </a:r>
            <a:r>
              <a:rPr dirty="0"/>
              <a:t>đổi</a:t>
            </a:r>
            <a:r>
              <a:rPr dirty="0" spc="5"/>
              <a:t> </a:t>
            </a:r>
            <a:r>
              <a:rPr dirty="0"/>
              <a:t>số</a:t>
            </a:r>
            <a:r>
              <a:rPr dirty="0" spc="-10"/>
              <a:t> </a:t>
            </a:r>
            <a:r>
              <a:rPr dirty="0"/>
              <a:t>doanh</a:t>
            </a:r>
            <a:r>
              <a:rPr dirty="0" spc="-15"/>
              <a:t> </a:t>
            </a:r>
            <a:r>
              <a:rPr dirty="0"/>
              <a:t>nghiệp</a:t>
            </a:r>
            <a:r>
              <a:rPr dirty="0" spc="-10"/>
              <a:t> </a:t>
            </a:r>
            <a:r>
              <a:rPr dirty="0"/>
              <a:t>là</a:t>
            </a:r>
            <a:r>
              <a:rPr dirty="0" spc="-10"/>
              <a:t> </a:t>
            </a:r>
            <a:r>
              <a:rPr dirty="0"/>
              <a:t>gì</a:t>
            </a:r>
            <a:r>
              <a:rPr dirty="0" spc="-10"/>
              <a:t> </a:t>
            </a:r>
            <a:r>
              <a:rPr dirty="0" spc="-50"/>
              <a:t>?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916939" y="4923696"/>
            <a:ext cx="9116060" cy="1516380"/>
          </a:xfrm>
          <a:prstGeom prst="rect">
            <a:avLst/>
          </a:prstGeom>
        </p:spPr>
        <p:txBody>
          <a:bodyPr wrap="square" lIns="0" tIns="185420" rIns="0" bIns="0" rtlCol="0" vert="horz">
            <a:spAutoFit/>
          </a:bodyPr>
          <a:lstStyle/>
          <a:p>
            <a:pPr marL="622300" indent="-610235">
              <a:lnSpc>
                <a:spcPct val="100000"/>
              </a:lnSpc>
              <a:spcBef>
                <a:spcPts val="1460"/>
              </a:spcBef>
              <a:buFont typeface="Wingdings"/>
              <a:buChar char=""/>
              <a:tabLst>
                <a:tab pos="622300" algn="l"/>
                <a:tab pos="622935" algn="l"/>
              </a:tabLst>
            </a:pPr>
            <a:r>
              <a:rPr dirty="0" sz="2400">
                <a:latin typeface="Arial"/>
                <a:cs typeface="Arial"/>
              </a:rPr>
              <a:t>Cách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định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nghĩa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Vụ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KTS&amp;XHS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sử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dụng:</a:t>
            </a:r>
            <a:endParaRPr sz="2400">
              <a:latin typeface="Arial"/>
              <a:cs typeface="Arial"/>
            </a:endParaRPr>
          </a:p>
          <a:p>
            <a:pPr algn="just" marL="698500" marR="5080">
              <a:lnSpc>
                <a:spcPct val="100000"/>
              </a:lnSpc>
              <a:spcBef>
                <a:spcPts val="1020"/>
              </a:spcBef>
            </a:pPr>
            <a:r>
              <a:rPr dirty="0" sz="1800">
                <a:solidFill>
                  <a:srgbClr val="2E5496"/>
                </a:solidFill>
                <a:latin typeface="Calibri"/>
                <a:cs typeface="Calibri"/>
              </a:rPr>
              <a:t>“</a:t>
            </a:r>
            <a:r>
              <a:rPr dirty="0" sz="1800" i="1">
                <a:solidFill>
                  <a:srgbClr val="2E5496"/>
                </a:solidFill>
                <a:latin typeface="Arial"/>
                <a:cs typeface="Arial"/>
              </a:rPr>
              <a:t>Chuyển</a:t>
            </a:r>
            <a:r>
              <a:rPr dirty="0" sz="1800" spc="35" i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2E5496"/>
                </a:solidFill>
                <a:latin typeface="Arial"/>
                <a:cs typeface="Arial"/>
              </a:rPr>
              <a:t>đổi</a:t>
            </a:r>
            <a:r>
              <a:rPr dirty="0" sz="1800" spc="35" i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2E5496"/>
                </a:solidFill>
                <a:latin typeface="Arial"/>
                <a:cs typeface="Arial"/>
              </a:rPr>
              <a:t>số</a:t>
            </a:r>
            <a:r>
              <a:rPr dirty="0" sz="1800" spc="30" i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2E5496"/>
                </a:solidFill>
                <a:latin typeface="Arial"/>
                <a:cs typeface="Arial"/>
              </a:rPr>
              <a:t>doanh</a:t>
            </a:r>
            <a:r>
              <a:rPr dirty="0" sz="1800" spc="30" i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2E5496"/>
                </a:solidFill>
                <a:latin typeface="Arial"/>
                <a:cs typeface="Arial"/>
              </a:rPr>
              <a:t>nghiệp</a:t>
            </a:r>
            <a:r>
              <a:rPr dirty="0" sz="1800" spc="35" i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2E5496"/>
                </a:solidFill>
                <a:latin typeface="Arial"/>
                <a:cs typeface="Arial"/>
              </a:rPr>
              <a:t>là</a:t>
            </a:r>
            <a:r>
              <a:rPr dirty="0" sz="1800" spc="30" i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2E5496"/>
                </a:solidFill>
                <a:latin typeface="Arial"/>
                <a:cs typeface="Arial"/>
              </a:rPr>
              <a:t>quá</a:t>
            </a:r>
            <a:r>
              <a:rPr dirty="0" sz="1800" spc="30" i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2E5496"/>
                </a:solidFill>
                <a:latin typeface="Arial"/>
                <a:cs typeface="Arial"/>
              </a:rPr>
              <a:t>trình</a:t>
            </a:r>
            <a:r>
              <a:rPr dirty="0" sz="1800" spc="30" i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2E5496"/>
                </a:solidFill>
                <a:latin typeface="Arial"/>
                <a:cs typeface="Arial"/>
              </a:rPr>
              <a:t>chuyển</a:t>
            </a:r>
            <a:r>
              <a:rPr dirty="0" sz="1800" spc="25" i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2E5496"/>
                </a:solidFill>
                <a:latin typeface="Arial"/>
                <a:cs typeface="Arial"/>
              </a:rPr>
              <a:t>đổi</a:t>
            </a:r>
            <a:r>
              <a:rPr dirty="0" sz="1800" spc="30" i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2E5496"/>
                </a:solidFill>
                <a:latin typeface="Arial"/>
                <a:cs typeface="Arial"/>
              </a:rPr>
              <a:t>toàn</a:t>
            </a:r>
            <a:r>
              <a:rPr dirty="0" sz="1800" spc="40" i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2E5496"/>
                </a:solidFill>
                <a:latin typeface="Arial"/>
                <a:cs typeface="Arial"/>
              </a:rPr>
              <a:t>diện</a:t>
            </a:r>
            <a:r>
              <a:rPr dirty="0" sz="1800" spc="25" i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2E5496"/>
                </a:solidFill>
                <a:latin typeface="Arial"/>
                <a:cs typeface="Arial"/>
              </a:rPr>
              <a:t>các</a:t>
            </a:r>
            <a:r>
              <a:rPr dirty="0" sz="1800" spc="30" i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2E5496"/>
                </a:solidFill>
                <a:latin typeface="Arial"/>
                <a:cs typeface="Arial"/>
              </a:rPr>
              <a:t>hoạt</a:t>
            </a:r>
            <a:r>
              <a:rPr dirty="0" sz="1800" spc="50" i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2E5496"/>
                </a:solidFill>
                <a:latin typeface="Arial"/>
                <a:cs typeface="Arial"/>
              </a:rPr>
              <a:t>động</a:t>
            </a:r>
            <a:r>
              <a:rPr dirty="0" sz="1800" spc="35" i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800" spc="-25" i="1">
                <a:solidFill>
                  <a:srgbClr val="2E5496"/>
                </a:solidFill>
                <a:latin typeface="Arial"/>
                <a:cs typeface="Arial"/>
              </a:rPr>
              <a:t>của</a:t>
            </a:r>
            <a:r>
              <a:rPr dirty="0" sz="1800" spc="-25" i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2E5496"/>
                </a:solidFill>
                <a:latin typeface="Arial"/>
                <a:cs typeface="Arial"/>
              </a:rPr>
              <a:t>doanh</a:t>
            </a:r>
            <a:r>
              <a:rPr dirty="0" sz="1800" spc="180" i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2E5496"/>
                </a:solidFill>
                <a:latin typeface="Arial"/>
                <a:cs typeface="Arial"/>
              </a:rPr>
              <a:t>nghiệp</a:t>
            </a:r>
            <a:r>
              <a:rPr dirty="0" sz="1800" spc="200" i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2E5496"/>
                </a:solidFill>
                <a:latin typeface="Arial"/>
                <a:cs typeface="Arial"/>
              </a:rPr>
              <a:t>trên</a:t>
            </a:r>
            <a:r>
              <a:rPr dirty="0" sz="1800" spc="190" i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2E5496"/>
                </a:solidFill>
                <a:latin typeface="Arial"/>
                <a:cs typeface="Arial"/>
              </a:rPr>
              <a:t>cơ</a:t>
            </a:r>
            <a:r>
              <a:rPr dirty="0" sz="1800" spc="200" i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2E5496"/>
                </a:solidFill>
                <a:latin typeface="Arial"/>
                <a:cs typeface="Arial"/>
              </a:rPr>
              <a:t>sở</a:t>
            </a:r>
            <a:r>
              <a:rPr dirty="0" sz="1800" spc="200" i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2E5496"/>
                </a:solidFill>
                <a:latin typeface="Arial"/>
                <a:cs typeface="Arial"/>
              </a:rPr>
              <a:t>sử</a:t>
            </a:r>
            <a:r>
              <a:rPr dirty="0" sz="1800" spc="175" i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2E5496"/>
                </a:solidFill>
                <a:latin typeface="Arial"/>
                <a:cs typeface="Arial"/>
              </a:rPr>
              <a:t>dụng</a:t>
            </a:r>
            <a:r>
              <a:rPr dirty="0" sz="1800" spc="190" i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2E5496"/>
                </a:solidFill>
                <a:latin typeface="Arial"/>
                <a:cs typeface="Arial"/>
              </a:rPr>
              <a:t>dữ</a:t>
            </a:r>
            <a:r>
              <a:rPr dirty="0" sz="1800" spc="195" i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2E5496"/>
                </a:solidFill>
                <a:latin typeface="Arial"/>
                <a:cs typeface="Arial"/>
              </a:rPr>
              <a:t>liệu</a:t>
            </a:r>
            <a:r>
              <a:rPr dirty="0" sz="1800" spc="185" i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2E5496"/>
                </a:solidFill>
                <a:latin typeface="Arial"/>
                <a:cs typeface="Arial"/>
              </a:rPr>
              <a:t>và</a:t>
            </a:r>
            <a:r>
              <a:rPr dirty="0" sz="1800" spc="190" i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2E5496"/>
                </a:solidFill>
                <a:latin typeface="Arial"/>
                <a:cs typeface="Arial"/>
              </a:rPr>
              <a:t>công</a:t>
            </a:r>
            <a:r>
              <a:rPr dirty="0" sz="1800" spc="190" i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2E5496"/>
                </a:solidFill>
                <a:latin typeface="Arial"/>
                <a:cs typeface="Arial"/>
              </a:rPr>
              <a:t>nghệ</a:t>
            </a:r>
            <a:r>
              <a:rPr dirty="0" sz="1800" spc="190" i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2E5496"/>
                </a:solidFill>
                <a:latin typeface="Arial"/>
                <a:cs typeface="Arial"/>
              </a:rPr>
              <a:t>số</a:t>
            </a:r>
            <a:r>
              <a:rPr dirty="0" sz="1800" spc="190" i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2E5496"/>
                </a:solidFill>
                <a:latin typeface="Arial"/>
                <a:cs typeface="Arial"/>
              </a:rPr>
              <a:t>như</a:t>
            </a:r>
            <a:r>
              <a:rPr dirty="0" sz="1800" spc="195" i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2E5496"/>
                </a:solidFill>
                <a:latin typeface="Arial"/>
                <a:cs typeface="Arial"/>
              </a:rPr>
              <a:t>là</a:t>
            </a:r>
            <a:r>
              <a:rPr dirty="0" sz="1800" spc="190" i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2E5496"/>
                </a:solidFill>
                <a:latin typeface="Arial"/>
                <a:cs typeface="Arial"/>
              </a:rPr>
              <a:t>những</a:t>
            </a:r>
            <a:r>
              <a:rPr dirty="0" sz="1800" spc="195" i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2E5496"/>
                </a:solidFill>
                <a:latin typeface="Arial"/>
                <a:cs typeface="Arial"/>
              </a:rPr>
              <a:t>yếu</a:t>
            </a:r>
            <a:r>
              <a:rPr dirty="0" sz="1800" spc="185" i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800" spc="-25" i="1">
                <a:solidFill>
                  <a:srgbClr val="2E5496"/>
                </a:solidFill>
                <a:latin typeface="Arial"/>
                <a:cs typeface="Arial"/>
              </a:rPr>
              <a:t>tố </a:t>
            </a:r>
            <a:r>
              <a:rPr dirty="0" sz="1800" i="1">
                <a:solidFill>
                  <a:srgbClr val="2E5496"/>
                </a:solidFill>
                <a:latin typeface="Arial"/>
                <a:cs typeface="Arial"/>
              </a:rPr>
              <a:t>đầu</a:t>
            </a:r>
            <a:r>
              <a:rPr dirty="0" sz="1800" spc="-15" i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2E5496"/>
                </a:solidFill>
                <a:latin typeface="Arial"/>
                <a:cs typeface="Arial"/>
              </a:rPr>
              <a:t>vào</a:t>
            </a:r>
            <a:r>
              <a:rPr dirty="0" sz="1800" spc="-30" i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2E5496"/>
                </a:solidFill>
                <a:latin typeface="Arial"/>
                <a:cs typeface="Arial"/>
              </a:rPr>
              <a:t>mới,</a:t>
            </a:r>
            <a:r>
              <a:rPr dirty="0" sz="1800" spc="-15" i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2E5496"/>
                </a:solidFill>
                <a:latin typeface="Arial"/>
                <a:cs typeface="Arial"/>
              </a:rPr>
              <a:t>để</a:t>
            </a:r>
            <a:r>
              <a:rPr dirty="0" sz="1800" spc="-15" i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2E5496"/>
                </a:solidFill>
                <a:latin typeface="Arial"/>
                <a:cs typeface="Arial"/>
              </a:rPr>
              <a:t>doanh</a:t>
            </a:r>
            <a:r>
              <a:rPr dirty="0" sz="1800" spc="-10" i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2E5496"/>
                </a:solidFill>
                <a:latin typeface="Arial"/>
                <a:cs typeface="Arial"/>
              </a:rPr>
              <a:t>nghiệp</a:t>
            </a:r>
            <a:r>
              <a:rPr dirty="0" sz="1800" spc="-5" i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2E5496"/>
                </a:solidFill>
                <a:latin typeface="Arial"/>
                <a:cs typeface="Arial"/>
              </a:rPr>
              <a:t>hoạt</a:t>
            </a:r>
            <a:r>
              <a:rPr dirty="0" sz="1800" spc="-20" i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2E5496"/>
                </a:solidFill>
                <a:latin typeface="Arial"/>
                <a:cs typeface="Arial"/>
              </a:rPr>
              <a:t>động</a:t>
            </a:r>
            <a:r>
              <a:rPr dirty="0" sz="1800" spc="-10" i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2E5496"/>
                </a:solidFill>
                <a:latin typeface="Arial"/>
                <a:cs typeface="Arial"/>
              </a:rPr>
              <a:t>hiệu</a:t>
            </a:r>
            <a:r>
              <a:rPr dirty="0" sz="1800" spc="-20" i="1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2E5496"/>
                </a:solidFill>
                <a:latin typeface="Arial"/>
                <a:cs typeface="Arial"/>
              </a:rPr>
              <a:t>quả</a:t>
            </a:r>
            <a:r>
              <a:rPr dirty="0" sz="1800" spc="-10" i="1">
                <a:solidFill>
                  <a:srgbClr val="2E5496"/>
                </a:solidFill>
                <a:latin typeface="Arial"/>
                <a:cs typeface="Arial"/>
              </a:rPr>
              <a:t> hơn.</a:t>
            </a:r>
            <a:r>
              <a:rPr dirty="0" sz="1800" spc="-10" i="1">
                <a:solidFill>
                  <a:srgbClr val="2E5496"/>
                </a:solidFill>
                <a:latin typeface="Calibri"/>
                <a:cs typeface="Calibri"/>
              </a:rPr>
              <a:t>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602994" y="3642837"/>
            <a:ext cx="2724785" cy="12661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20100"/>
              </a:lnSpc>
              <a:spcBef>
                <a:spcPts val="95"/>
              </a:spcBef>
            </a:pP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“Thu</a:t>
            </a:r>
            <a:r>
              <a:rPr dirty="0" sz="1100" spc="14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hẹp</a:t>
            </a:r>
            <a:r>
              <a:rPr dirty="0" sz="1100" spc="14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khoảng</a:t>
            </a:r>
            <a:r>
              <a:rPr dirty="0" sz="1100" spc="14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cách</a:t>
            </a:r>
            <a:r>
              <a:rPr dirty="0" sz="1100" spc="13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giữa</a:t>
            </a:r>
            <a:r>
              <a:rPr dirty="0" sz="1100" spc="15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kỳ</a:t>
            </a:r>
            <a:r>
              <a:rPr dirty="0" sz="1100" spc="14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vọng</a:t>
            </a:r>
            <a:r>
              <a:rPr dirty="0" sz="1100" spc="13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từ</a:t>
            </a:r>
            <a:r>
              <a:rPr dirty="0" sz="1100" spc="14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5F5F5F"/>
                </a:solidFill>
                <a:latin typeface="Calibri"/>
                <a:cs typeface="Calibri"/>
              </a:rPr>
              <a:t>khách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hàng</a:t>
            </a:r>
            <a:r>
              <a:rPr dirty="0" sz="1100" spc="6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trên</a:t>
            </a:r>
            <a:r>
              <a:rPr dirty="0" sz="1100" spc="6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môi</a:t>
            </a:r>
            <a:r>
              <a:rPr dirty="0" sz="1100" spc="6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trường</a:t>
            </a:r>
            <a:r>
              <a:rPr dirty="0" sz="1100" spc="6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số</a:t>
            </a:r>
            <a:r>
              <a:rPr dirty="0" sz="1100" spc="8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và</a:t>
            </a:r>
            <a:r>
              <a:rPr dirty="0" sz="1100" spc="7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những</a:t>
            </a:r>
            <a:r>
              <a:rPr dirty="0" sz="1100" spc="7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giá</a:t>
            </a:r>
            <a:r>
              <a:rPr dirty="0" sz="1100" spc="7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trị</a:t>
            </a:r>
            <a:r>
              <a:rPr dirty="0" sz="1100" spc="6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5F5F5F"/>
                </a:solidFill>
                <a:latin typeface="Calibri"/>
                <a:cs typeface="Calibri"/>
              </a:rPr>
              <a:t>thực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sự</a:t>
            </a:r>
            <a:r>
              <a:rPr dirty="0" sz="1100" spc="-2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doanh</a:t>
            </a:r>
            <a:r>
              <a:rPr dirty="0" sz="1100" spc="-2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nghiệp</a:t>
            </a:r>
            <a:r>
              <a:rPr dirty="0" sz="1100" spc="-1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đem</a:t>
            </a:r>
            <a:r>
              <a:rPr dirty="0" sz="1100" spc="-2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5F5F5F"/>
                </a:solidFill>
                <a:latin typeface="Calibri"/>
                <a:cs typeface="Calibri"/>
              </a:rPr>
              <a:t>lại.”</a:t>
            </a:r>
            <a:endParaRPr sz="1100">
              <a:latin typeface="Calibri"/>
              <a:cs typeface="Calibri"/>
            </a:endParaRPr>
          </a:p>
          <a:p>
            <a:pPr algn="just" marL="12700" marR="5715">
              <a:lnSpc>
                <a:spcPct val="120000"/>
              </a:lnSpc>
              <a:spcBef>
                <a:spcPts val="260"/>
              </a:spcBef>
            </a:pP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“Là</a:t>
            </a:r>
            <a:r>
              <a:rPr dirty="0" sz="1100" spc="-2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tự</a:t>
            </a:r>
            <a:r>
              <a:rPr dirty="0" sz="1100" spc="-1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thay đổi</a:t>
            </a:r>
            <a:r>
              <a:rPr dirty="0" sz="1100" spc="-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về cơ</a:t>
            </a:r>
            <a:r>
              <a:rPr dirty="0" sz="1100" spc="-1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cấu</a:t>
            </a:r>
            <a:r>
              <a:rPr dirty="0" sz="1100" spc="-1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tổ chức,</a:t>
            </a:r>
            <a:r>
              <a:rPr dirty="0" sz="1100" spc="-2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mô hình</a:t>
            </a:r>
            <a:r>
              <a:rPr dirty="0" sz="1100" spc="-1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5F5F5F"/>
                </a:solidFill>
                <a:latin typeface="Calibri"/>
                <a:cs typeface="Calibri"/>
              </a:rPr>
              <a:t>hoạt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động</a:t>
            </a:r>
            <a:r>
              <a:rPr dirty="0" sz="1100" spc="6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trên</a:t>
            </a:r>
            <a:r>
              <a:rPr dirty="0" sz="1100" spc="7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cơ</a:t>
            </a:r>
            <a:r>
              <a:rPr dirty="0" sz="1100" spc="8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sở</a:t>
            </a:r>
            <a:r>
              <a:rPr dirty="0" sz="1100" spc="6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sử</a:t>
            </a:r>
            <a:r>
              <a:rPr dirty="0" sz="1100" spc="7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dụng</a:t>
            </a:r>
            <a:r>
              <a:rPr dirty="0" sz="1100" spc="7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công</a:t>
            </a:r>
            <a:r>
              <a:rPr dirty="0" sz="1100" spc="6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nghệ</a:t>
            </a:r>
            <a:r>
              <a:rPr dirty="0" sz="1100" spc="8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và</a:t>
            </a:r>
            <a:r>
              <a:rPr dirty="0" sz="1100" spc="8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dữ</a:t>
            </a:r>
            <a:r>
              <a:rPr dirty="0" sz="1100" spc="7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5F5F5F"/>
                </a:solidFill>
                <a:latin typeface="Calibri"/>
                <a:cs typeface="Calibri"/>
              </a:rPr>
              <a:t>liệu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số</a:t>
            </a:r>
            <a:r>
              <a:rPr dirty="0" sz="1100" spc="-2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để</a:t>
            </a:r>
            <a:r>
              <a:rPr dirty="0" sz="1100" spc="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tạo</a:t>
            </a:r>
            <a:r>
              <a:rPr dirty="0" sz="1100" spc="-1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ra</a:t>
            </a:r>
            <a:r>
              <a:rPr dirty="0" sz="1100" spc="-1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giá trị</a:t>
            </a:r>
            <a:r>
              <a:rPr dirty="0" sz="1100" spc="-1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tăng</a:t>
            </a:r>
            <a:r>
              <a:rPr dirty="0" sz="1100" spc="-3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5F5F5F"/>
                </a:solidFill>
                <a:latin typeface="Calibri"/>
                <a:cs typeface="Calibri"/>
              </a:rPr>
              <a:t>them”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602994" y="3237357"/>
            <a:ext cx="197167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5F5F5F"/>
                </a:solidFill>
                <a:latin typeface="Calibri"/>
                <a:cs typeface="Calibri"/>
              </a:rPr>
              <a:t>Lãnh</a:t>
            </a:r>
            <a:r>
              <a:rPr dirty="0" sz="1400" spc="-45" b="1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F5F5F"/>
                </a:solidFill>
                <a:latin typeface="Calibri"/>
                <a:cs typeface="Calibri"/>
              </a:rPr>
              <a:t>đạo</a:t>
            </a:r>
            <a:r>
              <a:rPr dirty="0" sz="1400" spc="-25" b="1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F5F5F"/>
                </a:solidFill>
                <a:latin typeface="Calibri"/>
                <a:cs typeface="Calibri"/>
              </a:rPr>
              <a:t>DN</a:t>
            </a:r>
            <a:r>
              <a:rPr dirty="0" sz="1400" spc="-10" b="1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F5F5F"/>
                </a:solidFill>
                <a:latin typeface="Calibri"/>
                <a:cs typeface="Calibri"/>
              </a:rPr>
              <a:t>truyền</a:t>
            </a:r>
            <a:r>
              <a:rPr dirty="0" sz="1400" spc="-45" b="1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5F5F5F"/>
                </a:solidFill>
                <a:latin typeface="Calibri"/>
                <a:cs typeface="Calibri"/>
              </a:rPr>
              <a:t>thống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573651" y="3642837"/>
            <a:ext cx="2724150" cy="12661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20100"/>
              </a:lnSpc>
              <a:spcBef>
                <a:spcPts val="95"/>
              </a:spcBef>
            </a:pP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“Làm</a:t>
            </a:r>
            <a:r>
              <a:rPr dirty="0" sz="1100" spc="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những công</a:t>
            </a:r>
            <a:r>
              <a:rPr dirty="0" sz="1100" spc="-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việc</a:t>
            </a:r>
            <a:r>
              <a:rPr dirty="0" sz="1100" spc="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cốt</a:t>
            </a:r>
            <a:r>
              <a:rPr dirty="0" sz="1100" spc="1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lõi</a:t>
            </a:r>
            <a:r>
              <a:rPr dirty="0" sz="1100" spc="-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của</a:t>
            </a:r>
            <a:r>
              <a:rPr dirty="0" sz="1100" spc="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doanh</a:t>
            </a:r>
            <a:r>
              <a:rPr dirty="0" sz="1100" spc="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5F5F5F"/>
                </a:solidFill>
                <a:latin typeface="Calibri"/>
                <a:cs typeface="Calibri"/>
              </a:rPr>
              <a:t>nghiệp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theo một</a:t>
            </a:r>
            <a:r>
              <a:rPr dirty="0" sz="1100" spc="1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cách</a:t>
            </a:r>
            <a:r>
              <a:rPr dirty="0" sz="1100" spc="1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khác</a:t>
            </a:r>
            <a:r>
              <a:rPr dirty="0" sz="1100" spc="1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đi,</a:t>
            </a:r>
            <a:r>
              <a:rPr dirty="0" sz="1100" spc="1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sử</a:t>
            </a:r>
            <a:r>
              <a:rPr dirty="0" sz="1100" spc="-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dụng</a:t>
            </a:r>
            <a:r>
              <a:rPr dirty="0" sz="1100" spc="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dữ</a:t>
            </a:r>
            <a:r>
              <a:rPr dirty="0" sz="1100" spc="1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liệu</a:t>
            </a:r>
            <a:r>
              <a:rPr dirty="0" sz="1100" spc="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và</a:t>
            </a:r>
            <a:r>
              <a:rPr dirty="0" sz="1100" spc="1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5F5F5F"/>
                </a:solidFill>
                <a:latin typeface="Calibri"/>
                <a:cs typeface="Calibri"/>
              </a:rPr>
              <a:t>công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nghệ</a:t>
            </a:r>
            <a:r>
              <a:rPr dirty="0" sz="1100" spc="-3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5F5F5F"/>
                </a:solidFill>
                <a:latin typeface="Calibri"/>
                <a:cs typeface="Calibri"/>
              </a:rPr>
              <a:t>số.”</a:t>
            </a:r>
            <a:endParaRPr sz="1100">
              <a:latin typeface="Calibri"/>
              <a:cs typeface="Calibri"/>
            </a:endParaRPr>
          </a:p>
          <a:p>
            <a:pPr algn="just" marL="12700" marR="5080">
              <a:lnSpc>
                <a:spcPct val="120000"/>
              </a:lnSpc>
              <a:spcBef>
                <a:spcPts val="260"/>
              </a:spcBef>
            </a:pP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Tạo</a:t>
            </a:r>
            <a:r>
              <a:rPr dirty="0" sz="1100" spc="9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ra</a:t>
            </a:r>
            <a:r>
              <a:rPr dirty="0" sz="1100" spc="9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những</a:t>
            </a:r>
            <a:r>
              <a:rPr dirty="0" sz="1100" spc="8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giá</a:t>
            </a:r>
            <a:r>
              <a:rPr dirty="0" sz="1100" spc="8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trị</a:t>
            </a:r>
            <a:r>
              <a:rPr dirty="0" sz="1100" spc="8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mới</a:t>
            </a:r>
            <a:r>
              <a:rPr dirty="0" sz="1100" spc="8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cho</a:t>
            </a:r>
            <a:r>
              <a:rPr dirty="0" sz="1100" spc="10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doanh</a:t>
            </a:r>
            <a:r>
              <a:rPr dirty="0" sz="1100" spc="9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nghiệp</a:t>
            </a:r>
            <a:r>
              <a:rPr dirty="0" sz="1100" spc="8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5F5F5F"/>
                </a:solidFill>
                <a:latin typeface="Calibri"/>
                <a:cs typeface="Calibri"/>
              </a:rPr>
              <a:t>từ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các</a:t>
            </a:r>
            <a:r>
              <a:rPr dirty="0" sz="1100" spc="-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yếu</a:t>
            </a:r>
            <a:r>
              <a:rPr dirty="0" sz="1100" spc="-1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tố</a:t>
            </a:r>
            <a:r>
              <a:rPr dirty="0" sz="1100" spc="2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đầu</a:t>
            </a:r>
            <a:r>
              <a:rPr dirty="0" sz="1100" spc="1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vào</a:t>
            </a:r>
            <a:r>
              <a:rPr dirty="0" sz="1100" spc="1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cơ</a:t>
            </a:r>
            <a:r>
              <a:rPr dirty="0" sz="1100" spc="1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bản</a:t>
            </a:r>
            <a:r>
              <a:rPr dirty="0" sz="1100" spc="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mới,</a:t>
            </a:r>
            <a:r>
              <a:rPr dirty="0" sz="1100" spc="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đó</a:t>
            </a:r>
            <a:r>
              <a:rPr dirty="0" sz="1100" spc="2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là</a:t>
            </a:r>
            <a:r>
              <a:rPr dirty="0" sz="1100" spc="1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dữ liệu</a:t>
            </a:r>
            <a:r>
              <a:rPr dirty="0" sz="1100" spc="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5F5F5F"/>
                </a:solidFill>
                <a:latin typeface="Calibri"/>
                <a:cs typeface="Calibri"/>
              </a:rPr>
              <a:t>và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công</a:t>
            </a:r>
            <a:r>
              <a:rPr dirty="0" sz="1100" spc="-3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nghệ</a:t>
            </a:r>
            <a:r>
              <a:rPr dirty="0" sz="1100" spc="-1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5F5F5F"/>
                </a:solidFill>
                <a:latin typeface="Calibri"/>
                <a:cs typeface="Calibri"/>
              </a:rPr>
              <a:t>số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1177" y="2088260"/>
            <a:ext cx="2815336" cy="946150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916939" y="1646377"/>
            <a:ext cx="8192770" cy="1050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22300" indent="-610235">
              <a:lnSpc>
                <a:spcPct val="100000"/>
              </a:lnSpc>
              <a:spcBef>
                <a:spcPts val="100"/>
              </a:spcBef>
              <a:buFont typeface="Wingdings"/>
              <a:buChar char=""/>
              <a:tabLst>
                <a:tab pos="622300" algn="l"/>
                <a:tab pos="622935" algn="l"/>
              </a:tabLst>
            </a:pPr>
            <a:r>
              <a:rPr dirty="0" sz="2400">
                <a:latin typeface="Arial"/>
                <a:cs typeface="Arial"/>
              </a:rPr>
              <a:t>Có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nhiều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cách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định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nghĩa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tùy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thuộc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góc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nhìn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khác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nhau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00">
              <a:latin typeface="Arial"/>
              <a:cs typeface="Arial"/>
            </a:endParaRPr>
          </a:p>
          <a:p>
            <a:pPr marL="1763395">
              <a:lnSpc>
                <a:spcPct val="100000"/>
              </a:lnSpc>
              <a:tabLst>
                <a:tab pos="4734560" algn="l"/>
                <a:tab pos="7622540" algn="l"/>
              </a:tabLst>
            </a:pPr>
            <a:r>
              <a:rPr dirty="0" sz="1800" spc="-10">
                <a:solidFill>
                  <a:srgbClr val="A6A6A6"/>
                </a:solidFill>
                <a:latin typeface="Calibri"/>
                <a:cs typeface="Calibri"/>
              </a:rPr>
              <a:t>photo</a:t>
            </a:r>
            <a:r>
              <a:rPr dirty="0" sz="1800">
                <a:solidFill>
                  <a:srgbClr val="A6A6A6"/>
                </a:solidFill>
                <a:latin typeface="Calibri"/>
                <a:cs typeface="Calibri"/>
              </a:rPr>
              <a:t>	</a:t>
            </a:r>
            <a:r>
              <a:rPr dirty="0" sz="1800" spc="-10">
                <a:solidFill>
                  <a:srgbClr val="A6A6A6"/>
                </a:solidFill>
                <a:latin typeface="Calibri"/>
                <a:cs typeface="Calibri"/>
              </a:rPr>
              <a:t>photo</a:t>
            </a:r>
            <a:r>
              <a:rPr dirty="0" sz="1800">
                <a:solidFill>
                  <a:srgbClr val="A6A6A6"/>
                </a:solidFill>
                <a:latin typeface="Calibri"/>
                <a:cs typeface="Calibri"/>
              </a:rPr>
              <a:t>	</a:t>
            </a:r>
            <a:r>
              <a:rPr dirty="0" sz="1800" spc="-10">
                <a:solidFill>
                  <a:srgbClr val="A6A6A6"/>
                </a:solidFill>
                <a:latin typeface="Calibri"/>
                <a:cs typeface="Calibri"/>
              </a:rPr>
              <a:t>photo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573651" y="3237357"/>
            <a:ext cx="149542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5F5F5F"/>
                </a:solidFill>
                <a:latin typeface="Calibri"/>
                <a:cs typeface="Calibri"/>
              </a:rPr>
              <a:t>Lãnh</a:t>
            </a:r>
            <a:r>
              <a:rPr dirty="0" sz="1400" spc="-45" b="1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F5F5F"/>
                </a:solidFill>
                <a:latin typeface="Calibri"/>
                <a:cs typeface="Calibri"/>
              </a:rPr>
              <a:t>đạo</a:t>
            </a:r>
            <a:r>
              <a:rPr dirty="0" sz="1400" spc="-25" b="1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F5F5F"/>
                </a:solidFill>
                <a:latin typeface="Calibri"/>
                <a:cs typeface="Calibri"/>
              </a:rPr>
              <a:t>công</a:t>
            </a:r>
            <a:r>
              <a:rPr dirty="0" sz="1400" spc="-25" b="1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400" spc="-20" b="1">
                <a:solidFill>
                  <a:srgbClr val="5F5F5F"/>
                </a:solidFill>
                <a:latin typeface="Calibri"/>
                <a:cs typeface="Calibri"/>
              </a:rPr>
              <a:t>nghệ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463408" y="3630269"/>
            <a:ext cx="2722880" cy="39433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Để</a:t>
            </a:r>
            <a:r>
              <a:rPr dirty="0" sz="1100" spc="-1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hiểu</a:t>
            </a:r>
            <a:r>
              <a:rPr dirty="0" sz="1100" spc="-1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một</a:t>
            </a:r>
            <a:r>
              <a:rPr dirty="0" sz="1100" spc="-1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doanh</a:t>
            </a:r>
            <a:r>
              <a:rPr dirty="0" sz="1100" spc="-1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nghiệp</a:t>
            </a:r>
            <a:r>
              <a:rPr dirty="0" sz="1100" spc="-1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có</a:t>
            </a:r>
            <a:r>
              <a:rPr dirty="0" sz="1100" spc="-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thực</a:t>
            </a:r>
            <a:r>
              <a:rPr dirty="0" sz="1100" spc="-2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sự</a:t>
            </a:r>
            <a:r>
              <a:rPr dirty="0" sz="1100" spc="-1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đang</a:t>
            </a:r>
            <a:r>
              <a:rPr dirty="0" sz="1100" spc="-1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 spc="-25">
                <a:solidFill>
                  <a:srgbClr val="5F5F5F"/>
                </a:solidFill>
                <a:latin typeface="Calibri"/>
                <a:cs typeface="Calibri"/>
              </a:rPr>
              <a:t>làm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chuyển</a:t>
            </a:r>
            <a:r>
              <a:rPr dirty="0" sz="1100" spc="2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đổi</a:t>
            </a:r>
            <a:r>
              <a:rPr dirty="0" sz="1100" spc="2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số</a:t>
            </a:r>
            <a:r>
              <a:rPr dirty="0" sz="1100" spc="1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hay</a:t>
            </a:r>
            <a:r>
              <a:rPr dirty="0" sz="1100" spc="2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không,</a:t>
            </a:r>
            <a:r>
              <a:rPr dirty="0" sz="1100" spc="1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chỉ</a:t>
            </a:r>
            <a:r>
              <a:rPr dirty="0" sz="1100" spc="2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cần</a:t>
            </a:r>
            <a:r>
              <a:rPr dirty="0" sz="1100" spc="2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hỏi</a:t>
            </a:r>
            <a:r>
              <a:rPr dirty="0" sz="1100" spc="2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2</a:t>
            </a:r>
            <a:r>
              <a:rPr dirty="0" sz="1100" spc="2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câu</a:t>
            </a:r>
            <a:r>
              <a:rPr dirty="0" sz="1100" spc="2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5F5F5F"/>
                </a:solidFill>
                <a:latin typeface="Calibri"/>
                <a:cs typeface="Calibri"/>
              </a:rPr>
              <a:t>hỏi: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21327" y="2088260"/>
            <a:ext cx="2815336" cy="946150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7463408" y="4183735"/>
            <a:ext cx="2721610" cy="645795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“Doanh</a:t>
            </a:r>
            <a:r>
              <a:rPr dirty="0" sz="1100" spc="-4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nghiệp</a:t>
            </a:r>
            <a:r>
              <a:rPr dirty="0" sz="1100" spc="-2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có</a:t>
            </a:r>
            <a:r>
              <a:rPr dirty="0" sz="1100" spc="-1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đủ</a:t>
            </a:r>
            <a:r>
              <a:rPr dirty="0" sz="1100" spc="-1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dữ</a:t>
            </a:r>
            <a:r>
              <a:rPr dirty="0" sz="1100" spc="-1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liệu</a:t>
            </a:r>
            <a:r>
              <a:rPr dirty="0" sz="1100" spc="-1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5F5F5F"/>
                </a:solidFill>
                <a:latin typeface="Calibri"/>
                <a:cs typeface="Calibri"/>
              </a:rPr>
              <a:t>không?”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10000"/>
              </a:lnSpc>
              <a:spcBef>
                <a:spcPts val="265"/>
              </a:spcBef>
            </a:pP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“Có</a:t>
            </a:r>
            <a:r>
              <a:rPr dirty="0" sz="1100" spc="9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tạo</a:t>
            </a:r>
            <a:r>
              <a:rPr dirty="0" sz="1100" spc="10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ra</a:t>
            </a:r>
            <a:r>
              <a:rPr dirty="0" sz="1100" spc="8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giá</a:t>
            </a:r>
            <a:r>
              <a:rPr dirty="0" sz="1100" spc="8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trị</a:t>
            </a:r>
            <a:r>
              <a:rPr dirty="0" sz="1100" spc="8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mới</a:t>
            </a:r>
            <a:r>
              <a:rPr dirty="0" sz="1100" spc="9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từ</a:t>
            </a:r>
            <a:r>
              <a:rPr dirty="0" sz="1100" spc="9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dữ</a:t>
            </a:r>
            <a:r>
              <a:rPr dirty="0" sz="1100" spc="9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liệu</a:t>
            </a:r>
            <a:r>
              <a:rPr dirty="0" sz="1100" spc="10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và</a:t>
            </a:r>
            <a:r>
              <a:rPr dirty="0" sz="1100" spc="8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công</a:t>
            </a:r>
            <a:r>
              <a:rPr dirty="0" sz="1100" spc="100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5F5F5F"/>
                </a:solidFill>
                <a:latin typeface="Calibri"/>
                <a:cs typeface="Calibri"/>
              </a:rPr>
              <a:t>nghệ </a:t>
            </a:r>
            <a:r>
              <a:rPr dirty="0" sz="1100">
                <a:solidFill>
                  <a:srgbClr val="5F5F5F"/>
                </a:solidFill>
                <a:latin typeface="Calibri"/>
                <a:cs typeface="Calibri"/>
              </a:rPr>
              <a:t>đó</a:t>
            </a:r>
            <a:r>
              <a:rPr dirty="0" sz="1100" spc="-5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5F5F5F"/>
                </a:solidFill>
                <a:latin typeface="Calibri"/>
                <a:cs typeface="Calibri"/>
              </a:rPr>
              <a:t>không?”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09053" y="2088260"/>
            <a:ext cx="2817114" cy="946150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7463408" y="3237357"/>
            <a:ext cx="250380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5F5F5F"/>
                </a:solidFill>
                <a:latin typeface="Calibri"/>
                <a:cs typeface="Calibri"/>
              </a:rPr>
              <a:t>Các</a:t>
            </a:r>
            <a:r>
              <a:rPr dirty="0" sz="1400" spc="-25" b="1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F5F5F"/>
                </a:solidFill>
                <a:latin typeface="Calibri"/>
                <a:cs typeface="Calibri"/>
              </a:rPr>
              <a:t>nhà</a:t>
            </a:r>
            <a:r>
              <a:rPr dirty="0" sz="1400" spc="-35" b="1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F5F5F"/>
                </a:solidFill>
                <a:latin typeface="Calibri"/>
                <a:cs typeface="Calibri"/>
              </a:rPr>
              <a:t>tư</a:t>
            </a:r>
            <a:r>
              <a:rPr dirty="0" sz="1400" spc="-15" b="1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F5F5F"/>
                </a:solidFill>
                <a:latin typeface="Calibri"/>
                <a:cs typeface="Calibri"/>
              </a:rPr>
              <a:t>vấn</a:t>
            </a:r>
            <a:r>
              <a:rPr dirty="0" sz="1400" spc="-20" b="1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F5F5F"/>
                </a:solidFill>
                <a:latin typeface="Calibri"/>
                <a:cs typeface="Calibri"/>
              </a:rPr>
              <a:t>CĐS</a:t>
            </a:r>
            <a:r>
              <a:rPr dirty="0" sz="1400" spc="-20" b="1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5F5F5F"/>
                </a:solidFill>
                <a:latin typeface="Calibri"/>
                <a:cs typeface="Calibri"/>
              </a:rPr>
              <a:t>doanh</a:t>
            </a:r>
            <a:r>
              <a:rPr dirty="0" sz="1400" spc="-40" b="1">
                <a:solidFill>
                  <a:srgbClr val="5F5F5F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5F5F5F"/>
                </a:solidFill>
                <a:latin typeface="Calibri"/>
                <a:cs typeface="Calibri"/>
              </a:rPr>
              <a:t>nghiệp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Doanh</a:t>
            </a:r>
            <a:r>
              <a:rPr dirty="0" spc="-25"/>
              <a:t> </a:t>
            </a:r>
            <a:r>
              <a:rPr dirty="0"/>
              <a:t>nghiệp nào</a:t>
            </a:r>
            <a:r>
              <a:rPr dirty="0" spc="-15"/>
              <a:t> </a:t>
            </a:r>
            <a:r>
              <a:rPr dirty="0"/>
              <a:t>cần</a:t>
            </a:r>
            <a:r>
              <a:rPr dirty="0" spc="-10"/>
              <a:t> </a:t>
            </a:r>
            <a:r>
              <a:rPr dirty="0"/>
              <a:t>chuyển</a:t>
            </a:r>
            <a:r>
              <a:rPr dirty="0" spc="-15"/>
              <a:t> </a:t>
            </a:r>
            <a:r>
              <a:rPr dirty="0"/>
              <a:t>đổi</a:t>
            </a:r>
            <a:r>
              <a:rPr dirty="0" spc="-10"/>
              <a:t> </a:t>
            </a:r>
            <a:r>
              <a:rPr dirty="0" spc="-25"/>
              <a:t>số?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646377"/>
            <a:ext cx="7023734" cy="4065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Hoàn</a:t>
            </a:r>
            <a:r>
              <a:rPr dirty="0" sz="24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toàn</a:t>
            </a:r>
            <a:r>
              <a:rPr dirty="0" sz="24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không</a:t>
            </a:r>
            <a:r>
              <a:rPr dirty="0" sz="2400" spc="-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có</a:t>
            </a:r>
            <a:r>
              <a:rPr dirty="0" sz="2400" spc="-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giới</a:t>
            </a:r>
            <a:r>
              <a:rPr dirty="0" sz="24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hạn</a:t>
            </a:r>
            <a:r>
              <a:rPr dirty="0" sz="24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nào</a:t>
            </a:r>
            <a:r>
              <a:rPr dirty="0" sz="24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về</a:t>
            </a:r>
            <a:r>
              <a:rPr dirty="0" sz="24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quy</a:t>
            </a:r>
            <a:r>
              <a:rPr dirty="0" sz="2400" spc="-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mô</a:t>
            </a:r>
            <a:r>
              <a:rPr dirty="0" sz="2400" spc="-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để</a:t>
            </a:r>
            <a:r>
              <a:rPr dirty="0" sz="2400" spc="-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0000"/>
                </a:solidFill>
                <a:latin typeface="Arial"/>
                <a:cs typeface="Arial"/>
              </a:rPr>
              <a:t>tiến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hành chuyển</a:t>
            </a:r>
            <a:r>
              <a:rPr dirty="0" sz="24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đổi</a:t>
            </a:r>
            <a:r>
              <a:rPr dirty="0" sz="24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số</a:t>
            </a:r>
            <a:r>
              <a:rPr dirty="0" sz="24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50">
                <a:solidFill>
                  <a:srgbClr val="FF0000"/>
                </a:solidFill>
                <a:latin typeface="Arial"/>
                <a:cs typeface="Arial"/>
              </a:rPr>
              <a:t>!</a:t>
            </a:r>
            <a:endParaRPr sz="2400">
              <a:latin typeface="Arial"/>
              <a:cs typeface="Arial"/>
            </a:endParaRPr>
          </a:p>
          <a:p>
            <a:pPr marL="622300" marR="13970" indent="-610235">
              <a:lnSpc>
                <a:spcPct val="100000"/>
              </a:lnSpc>
              <a:spcBef>
                <a:spcPts val="994"/>
              </a:spcBef>
              <a:buFont typeface="Wingdings"/>
              <a:buChar char=""/>
              <a:tabLst>
                <a:tab pos="622300" algn="l"/>
                <a:tab pos="622935" algn="l"/>
              </a:tabLst>
            </a:pPr>
            <a:r>
              <a:rPr dirty="0" sz="2400">
                <a:latin typeface="Arial"/>
                <a:cs typeface="Arial"/>
              </a:rPr>
              <a:t>Chuyển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đổi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số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ở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thời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điểm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hiện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tại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là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xu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hướng </a:t>
            </a:r>
            <a:r>
              <a:rPr dirty="0" sz="2400">
                <a:latin typeface="Arial"/>
                <a:cs typeface="Arial"/>
              </a:rPr>
              <a:t>tất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yếu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và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cũng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đương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nhiên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như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việc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mặc </a:t>
            </a:r>
            <a:r>
              <a:rPr dirty="0" sz="2400">
                <a:latin typeface="Arial"/>
                <a:cs typeface="Arial"/>
              </a:rPr>
              <a:t>quần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áo</a:t>
            </a:r>
            <a:r>
              <a:rPr dirty="0" sz="2400" spc="-20">
                <a:latin typeface="Arial"/>
                <a:cs typeface="Arial"/>
              </a:rPr>
              <a:t> vậy!</a:t>
            </a:r>
            <a:endParaRPr sz="2400">
              <a:latin typeface="Arial"/>
              <a:cs typeface="Arial"/>
            </a:endParaRPr>
          </a:p>
          <a:p>
            <a:pPr marL="622300" marR="145415" indent="-610235">
              <a:lnSpc>
                <a:spcPct val="100000"/>
              </a:lnSpc>
              <a:spcBef>
                <a:spcPts val="994"/>
              </a:spcBef>
              <a:buFont typeface="Wingdings"/>
              <a:buChar char=""/>
              <a:tabLst>
                <a:tab pos="622300" algn="l"/>
                <a:tab pos="622935" algn="l"/>
              </a:tabLst>
            </a:pPr>
            <a:r>
              <a:rPr dirty="0" sz="2400">
                <a:latin typeface="Arial"/>
                <a:cs typeface="Arial"/>
              </a:rPr>
              <a:t>Quan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trọng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là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sự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phù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hợp,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dù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doanh </a:t>
            </a:r>
            <a:r>
              <a:rPr dirty="0" sz="2400" spc="-10">
                <a:latin typeface="Arial"/>
                <a:cs typeface="Arial"/>
              </a:rPr>
              <a:t>nghiệp </a:t>
            </a:r>
            <a:r>
              <a:rPr dirty="0" sz="2400">
                <a:latin typeface="Arial"/>
                <a:cs typeface="Arial"/>
              </a:rPr>
              <a:t>của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bạn có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quy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mô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nhỏ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hay lớn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thì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đều có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giải </a:t>
            </a:r>
            <a:r>
              <a:rPr dirty="0" sz="2400">
                <a:latin typeface="Arial"/>
                <a:cs typeface="Arial"/>
              </a:rPr>
              <a:t>pháp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phù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hợp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tương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20">
                <a:latin typeface="Arial"/>
                <a:cs typeface="Arial"/>
              </a:rPr>
              <a:t>ứng.</a:t>
            </a:r>
            <a:endParaRPr sz="2400">
              <a:latin typeface="Arial"/>
              <a:cs typeface="Arial"/>
            </a:endParaRPr>
          </a:p>
          <a:p>
            <a:pPr marL="622300" marR="99060" indent="-610235">
              <a:lnSpc>
                <a:spcPct val="100000"/>
              </a:lnSpc>
              <a:spcBef>
                <a:spcPts val="1015"/>
              </a:spcBef>
              <a:buFont typeface="Wingdings"/>
              <a:buChar char=""/>
              <a:tabLst>
                <a:tab pos="622300" algn="l"/>
                <a:tab pos="622935" algn="l"/>
              </a:tabLst>
            </a:pPr>
            <a:r>
              <a:rPr dirty="0" sz="2400">
                <a:latin typeface="Arial"/>
                <a:cs typeface="Arial"/>
              </a:rPr>
              <a:t>Ở</a:t>
            </a:r>
            <a:r>
              <a:rPr dirty="0" sz="2400" spc="-3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bất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kì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quy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mô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nào,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doanh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nghiệp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đều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có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thể </a:t>
            </a:r>
            <a:r>
              <a:rPr dirty="0" sz="2400">
                <a:latin typeface="Arial"/>
                <a:cs typeface="Arial"/>
              </a:rPr>
              <a:t>tiến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hành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chuyển đổi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số.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75471" y="2741548"/>
            <a:ext cx="3034792" cy="20247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Doanh</a:t>
            </a:r>
            <a:r>
              <a:rPr dirty="0" spc="-25"/>
              <a:t> </a:t>
            </a:r>
            <a:r>
              <a:rPr dirty="0"/>
              <a:t>nghiệp</a:t>
            </a:r>
            <a:r>
              <a:rPr dirty="0" spc="5"/>
              <a:t> </a:t>
            </a:r>
            <a:r>
              <a:rPr dirty="0"/>
              <a:t>bắt</a:t>
            </a:r>
            <a:r>
              <a:rPr dirty="0" spc="-10"/>
              <a:t> </a:t>
            </a:r>
            <a:r>
              <a:rPr dirty="0"/>
              <a:t>đầu</a:t>
            </a:r>
            <a:r>
              <a:rPr dirty="0" spc="-15"/>
              <a:t> </a:t>
            </a:r>
            <a:r>
              <a:rPr dirty="0"/>
              <a:t>từ đâu</a:t>
            </a:r>
            <a:r>
              <a:rPr dirty="0" spc="-10"/>
              <a:t> </a:t>
            </a:r>
            <a:r>
              <a:rPr dirty="0"/>
              <a:t>để</a:t>
            </a:r>
            <a:r>
              <a:rPr dirty="0" spc="-10"/>
              <a:t> </a:t>
            </a:r>
            <a:r>
              <a:rPr dirty="0" spc="-20"/>
              <a:t>CĐS?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23020" y="1950211"/>
            <a:ext cx="3279775" cy="217690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916939" y="1646377"/>
            <a:ext cx="10357485" cy="4565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Chuyển</a:t>
            </a:r>
            <a:r>
              <a:rPr dirty="0" sz="2400" spc="1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đổi</a:t>
            </a:r>
            <a:r>
              <a:rPr dirty="0" sz="2400" spc="1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số</a:t>
            </a:r>
            <a:r>
              <a:rPr dirty="0" sz="2400" spc="1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bắt</a:t>
            </a:r>
            <a:r>
              <a:rPr dirty="0" sz="2400" spc="1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đầu</a:t>
            </a:r>
            <a:r>
              <a:rPr dirty="0" sz="2400" spc="1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từ</a:t>
            </a:r>
            <a:r>
              <a:rPr dirty="0" sz="2400" spc="1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việc</a:t>
            </a:r>
            <a:r>
              <a:rPr dirty="0" sz="2400" spc="1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định</a:t>
            </a:r>
            <a:r>
              <a:rPr dirty="0" sz="2400" spc="1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hình</a:t>
            </a:r>
            <a:r>
              <a:rPr dirty="0" sz="2400" spc="1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lại</a:t>
            </a:r>
            <a:r>
              <a:rPr dirty="0" sz="2400" spc="1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mục</a:t>
            </a:r>
            <a:r>
              <a:rPr dirty="0" sz="2400" spc="1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FF0000"/>
                </a:solidFill>
                <a:latin typeface="Arial"/>
                <a:cs typeface="Arial"/>
              </a:rPr>
              <a:t>tiêu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và</a:t>
            </a:r>
            <a:r>
              <a:rPr dirty="0" sz="24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giá trị</a:t>
            </a:r>
            <a:r>
              <a:rPr dirty="0" sz="24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cốt</a:t>
            </a:r>
            <a:r>
              <a:rPr dirty="0" sz="2400" spc="-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lõi</a:t>
            </a:r>
            <a:r>
              <a:rPr dirty="0" sz="2400" spc="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của</a:t>
            </a:r>
            <a:r>
              <a:rPr dirty="0" sz="24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doanh nghiệp</a:t>
            </a:r>
            <a:r>
              <a:rPr dirty="0" sz="2400" spc="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trong</a:t>
            </a:r>
            <a:r>
              <a:rPr dirty="0" sz="24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thời</a:t>
            </a:r>
            <a:r>
              <a:rPr dirty="0" sz="2400" spc="-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0000"/>
                </a:solidFill>
                <a:latin typeface="Arial"/>
                <a:cs typeface="Arial"/>
              </a:rPr>
              <a:t>đại</a:t>
            </a:r>
            <a:r>
              <a:rPr dirty="0" sz="2400" spc="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FF0000"/>
                </a:solidFill>
                <a:latin typeface="Arial"/>
                <a:cs typeface="Arial"/>
              </a:rPr>
              <a:t>số</a:t>
            </a:r>
            <a:endParaRPr sz="2400">
              <a:latin typeface="Arial"/>
              <a:cs typeface="Arial"/>
            </a:endParaRPr>
          </a:p>
          <a:p>
            <a:pPr marL="622300" marR="3103245" indent="-610235">
              <a:lnSpc>
                <a:spcPct val="100000"/>
              </a:lnSpc>
              <a:spcBef>
                <a:spcPts val="1000"/>
              </a:spcBef>
              <a:buClr>
                <a:srgbClr val="00CCFF"/>
              </a:buClr>
              <a:buFont typeface="Wingdings"/>
              <a:buChar char=""/>
              <a:tabLst>
                <a:tab pos="622300" algn="l"/>
                <a:tab pos="622935" algn="l"/>
              </a:tabLst>
            </a:pPr>
            <a:r>
              <a:rPr dirty="0" sz="2000">
                <a:latin typeface="Arial"/>
                <a:cs typeface="Arial"/>
              </a:rPr>
              <a:t>Xác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định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mục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tiêu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của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của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doanh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nghiệp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là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quan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trọng </a:t>
            </a:r>
            <a:r>
              <a:rPr dirty="0" sz="2000">
                <a:latin typeface="Arial"/>
                <a:cs typeface="Arial"/>
              </a:rPr>
              <a:t>hàng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đầu,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để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doanh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nghiệp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biết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mình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muốn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đạt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được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gì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và </a:t>
            </a:r>
            <a:r>
              <a:rPr dirty="0" sz="2000">
                <a:latin typeface="Arial"/>
                <a:cs typeface="Arial"/>
              </a:rPr>
              <a:t>cần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làm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gì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để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đạt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được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mục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tiêu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đó.</a:t>
            </a:r>
            <a:endParaRPr sz="2000">
              <a:latin typeface="Arial"/>
              <a:cs typeface="Arial"/>
            </a:endParaRPr>
          </a:p>
          <a:p>
            <a:pPr marL="622300" marR="3081655" indent="-610235">
              <a:lnSpc>
                <a:spcPct val="100000"/>
              </a:lnSpc>
              <a:spcBef>
                <a:spcPts val="1010"/>
              </a:spcBef>
              <a:buClr>
                <a:srgbClr val="00CCFF"/>
              </a:buClr>
              <a:buFont typeface="Wingdings"/>
              <a:buChar char=""/>
              <a:tabLst>
                <a:tab pos="622300" algn="l"/>
                <a:tab pos="622935" algn="l"/>
              </a:tabLst>
            </a:pPr>
            <a:r>
              <a:rPr dirty="0" sz="2000">
                <a:latin typeface="Arial"/>
                <a:cs typeface="Arial"/>
              </a:rPr>
              <a:t>Định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hình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lại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giá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trị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cốt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lõi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cũng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là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công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việc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quan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trọng </a:t>
            </a:r>
            <a:r>
              <a:rPr dirty="0" sz="2000">
                <a:latin typeface="Arial"/>
                <a:cs typeface="Arial"/>
              </a:rPr>
              <a:t>hàng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đầu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mà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doanh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nghiệp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cần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thực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hiện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khi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bắt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đầu</a:t>
            </a:r>
            <a:r>
              <a:rPr dirty="0" sz="2000" spc="-20">
                <a:latin typeface="Arial"/>
                <a:cs typeface="Arial"/>
              </a:rPr>
              <a:t> hành </a:t>
            </a:r>
            <a:r>
              <a:rPr dirty="0" sz="2000">
                <a:latin typeface="Arial"/>
                <a:cs typeface="Arial"/>
              </a:rPr>
              <a:t>trình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chuyển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đổi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số.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2000">
                <a:latin typeface="Arial"/>
                <a:cs typeface="Arial"/>
              </a:rPr>
              <a:t>Cần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trả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lời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câu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hỏi: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Tôi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là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ai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?</a:t>
            </a:r>
            <a:endParaRPr sz="2000">
              <a:latin typeface="Arial"/>
              <a:cs typeface="Arial"/>
            </a:endParaRPr>
          </a:p>
          <a:p>
            <a:pPr algn="just" marL="12700" marR="5080">
              <a:lnSpc>
                <a:spcPct val="99300"/>
              </a:lnSpc>
              <a:spcBef>
                <a:spcPts val="1590"/>
              </a:spcBef>
            </a:pPr>
            <a:r>
              <a:rPr dirty="0" sz="1800">
                <a:latin typeface="Arial"/>
                <a:cs typeface="Arial"/>
              </a:rPr>
              <a:t>Chúng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ta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sẽ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cần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phải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hiểu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sâu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sắc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về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công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ty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của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mình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và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bản</a:t>
            </a:r>
            <a:r>
              <a:rPr dirty="0" sz="1800" spc="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chất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của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nó.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Bản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chất</a:t>
            </a:r>
            <a:r>
              <a:rPr dirty="0" sz="1800" spc="7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công</a:t>
            </a:r>
            <a:r>
              <a:rPr dirty="0" sz="1800" spc="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việc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kinh </a:t>
            </a:r>
            <a:r>
              <a:rPr dirty="0" sz="1800">
                <a:latin typeface="Arial"/>
                <a:cs typeface="Arial"/>
              </a:rPr>
              <a:t>doanh</a:t>
            </a:r>
            <a:r>
              <a:rPr dirty="0" sz="1800" spc="1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của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doanh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nghiệp</a:t>
            </a:r>
            <a:r>
              <a:rPr dirty="0" sz="1800" spc="1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là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gì,</a:t>
            </a:r>
            <a:r>
              <a:rPr dirty="0" sz="1800" spc="1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sứ</a:t>
            </a:r>
            <a:r>
              <a:rPr dirty="0" sz="1800" spc="15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mệnh</a:t>
            </a:r>
            <a:r>
              <a:rPr dirty="0" sz="1800" spc="1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của</a:t>
            </a:r>
            <a:r>
              <a:rPr dirty="0" sz="1800" spc="1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doanh</a:t>
            </a:r>
            <a:r>
              <a:rPr dirty="0" sz="1800" spc="1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nghiệp</a:t>
            </a:r>
            <a:r>
              <a:rPr dirty="0" sz="1800" spc="1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là</a:t>
            </a:r>
            <a:r>
              <a:rPr dirty="0" sz="1800" spc="1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gì,</a:t>
            </a:r>
            <a:r>
              <a:rPr dirty="0" sz="1800" spc="1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bối</a:t>
            </a:r>
            <a:r>
              <a:rPr dirty="0" sz="1800" spc="17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cảnh</a:t>
            </a:r>
            <a:r>
              <a:rPr dirty="0" sz="1800" spc="15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cạnh</a:t>
            </a:r>
            <a:r>
              <a:rPr dirty="0" sz="1800" spc="1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tranh</a:t>
            </a:r>
            <a:r>
              <a:rPr dirty="0" sz="1800" spc="16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như</a:t>
            </a:r>
            <a:r>
              <a:rPr dirty="0" sz="1800" spc="16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thế</a:t>
            </a:r>
            <a:r>
              <a:rPr dirty="0" sz="1800" spc="16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nào, </a:t>
            </a:r>
            <a:r>
              <a:rPr dirty="0" sz="1800">
                <a:latin typeface="Arial"/>
                <a:cs typeface="Arial"/>
              </a:rPr>
              <a:t>vấn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đề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doanh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nghiệp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cần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hướng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tới,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đâu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là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con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đường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tiềm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năng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dẫn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đến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sự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đột</a:t>
            </a:r>
            <a:r>
              <a:rPr dirty="0" sz="1800" spc="4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phá,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những</a:t>
            </a:r>
            <a:r>
              <a:rPr dirty="0" sz="1800" spc="3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đối</a:t>
            </a:r>
            <a:r>
              <a:rPr dirty="0" sz="1800" spc="3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thủ </a:t>
            </a:r>
            <a:r>
              <a:rPr dirty="0" sz="1800">
                <a:latin typeface="Arial"/>
                <a:cs typeface="Arial"/>
              </a:rPr>
              <a:t>mới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nổi nào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đang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cạnh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tranh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và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lấy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đi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cơ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hội?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Lý</a:t>
            </a:r>
            <a:r>
              <a:rPr dirty="0" spc="-10"/>
              <a:t> </a:t>
            </a:r>
            <a:r>
              <a:rPr dirty="0"/>
              <a:t>do</a:t>
            </a:r>
            <a:r>
              <a:rPr dirty="0" spc="-10"/>
              <a:t> </a:t>
            </a:r>
            <a:r>
              <a:rPr dirty="0"/>
              <a:t>DN</a:t>
            </a:r>
            <a:r>
              <a:rPr dirty="0" spc="-5"/>
              <a:t> </a:t>
            </a:r>
            <a:r>
              <a:rPr dirty="0"/>
              <a:t>CĐS</a:t>
            </a:r>
            <a:r>
              <a:rPr dirty="0" spc="-10"/>
              <a:t> </a:t>
            </a:r>
            <a:r>
              <a:rPr dirty="0"/>
              <a:t>nhưng</a:t>
            </a:r>
            <a:r>
              <a:rPr dirty="0" spc="-5"/>
              <a:t> </a:t>
            </a:r>
            <a:r>
              <a:rPr dirty="0"/>
              <a:t>không</a:t>
            </a:r>
            <a:r>
              <a:rPr dirty="0" spc="-10"/>
              <a:t> </a:t>
            </a:r>
            <a:r>
              <a:rPr dirty="0"/>
              <a:t>thành</a:t>
            </a:r>
            <a:r>
              <a:rPr dirty="0" spc="-5"/>
              <a:t> </a:t>
            </a:r>
            <a:r>
              <a:rPr dirty="0" spc="-20"/>
              <a:t>công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579321"/>
            <a:ext cx="10120630" cy="4342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27685" indent="-515620">
              <a:lnSpc>
                <a:spcPts val="2375"/>
              </a:lnSpc>
              <a:spcBef>
                <a:spcPts val="9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dirty="0" sz="2200">
                <a:latin typeface="Arial"/>
                <a:cs typeface="Arial"/>
              </a:rPr>
              <a:t>Do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0000"/>
                </a:solidFill>
                <a:latin typeface="Arial"/>
                <a:cs typeface="Arial"/>
              </a:rPr>
              <a:t>chưa</a:t>
            </a:r>
            <a:r>
              <a:rPr dirty="0" sz="22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0000"/>
                </a:solidFill>
                <a:latin typeface="Arial"/>
                <a:cs typeface="Arial"/>
              </a:rPr>
              <a:t>biết</a:t>
            </a:r>
            <a:r>
              <a:rPr dirty="0" sz="22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0000"/>
                </a:solidFill>
                <a:latin typeface="Arial"/>
                <a:cs typeface="Arial"/>
              </a:rPr>
              <a:t>mình</a:t>
            </a:r>
            <a:r>
              <a:rPr dirty="0" sz="22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0000"/>
                </a:solidFill>
                <a:latin typeface="Arial"/>
                <a:cs typeface="Arial"/>
              </a:rPr>
              <a:t>ở</a:t>
            </a:r>
            <a:r>
              <a:rPr dirty="0" sz="2200" spc="-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0000"/>
                </a:solidFill>
                <a:latin typeface="Arial"/>
                <a:cs typeface="Arial"/>
              </a:rPr>
              <a:t>đâu</a:t>
            </a:r>
            <a:r>
              <a:rPr dirty="0" sz="22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trong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lộ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trình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CĐS,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chưa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biết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bắt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đầu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từ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đâu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nên</a:t>
            </a:r>
            <a:endParaRPr sz="2200">
              <a:latin typeface="Arial"/>
              <a:cs typeface="Arial"/>
            </a:endParaRPr>
          </a:p>
          <a:p>
            <a:pPr marL="527685">
              <a:lnSpc>
                <a:spcPts val="2375"/>
              </a:lnSpc>
            </a:pPr>
            <a:r>
              <a:rPr dirty="0" sz="2200">
                <a:latin typeface="Arial"/>
                <a:cs typeface="Arial"/>
              </a:rPr>
              <a:t>không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biết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mình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phải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làm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gì.</a:t>
            </a:r>
            <a:endParaRPr sz="2200">
              <a:latin typeface="Arial"/>
              <a:cs typeface="Arial"/>
            </a:endParaRPr>
          </a:p>
          <a:p>
            <a:pPr marL="527685" marR="349250" indent="-515620">
              <a:lnSpc>
                <a:spcPct val="80000"/>
              </a:lnSpc>
              <a:spcBef>
                <a:spcPts val="1010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dirty="0" sz="2200">
                <a:solidFill>
                  <a:srgbClr val="FF0000"/>
                </a:solidFill>
                <a:latin typeface="Arial"/>
                <a:cs typeface="Arial"/>
              </a:rPr>
              <a:t>đầu</a:t>
            </a:r>
            <a:r>
              <a:rPr dirty="0" sz="2200" spc="-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0000"/>
                </a:solidFill>
                <a:latin typeface="Arial"/>
                <a:cs typeface="Arial"/>
              </a:rPr>
              <a:t>tư</a:t>
            </a:r>
            <a:r>
              <a:rPr dirty="0" sz="2200" spc="-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0000"/>
                </a:solidFill>
                <a:latin typeface="Arial"/>
                <a:cs typeface="Arial"/>
              </a:rPr>
              <a:t>nhiều</a:t>
            </a:r>
            <a:r>
              <a:rPr dirty="0" sz="22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kinh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phí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để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CĐS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nhưng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thực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sự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chưa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sẵn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sàng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nên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hiệu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quả </a:t>
            </a:r>
            <a:r>
              <a:rPr dirty="0" sz="2200">
                <a:latin typeface="Arial"/>
                <a:cs typeface="Arial"/>
              </a:rPr>
              <a:t>chưa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cao</a:t>
            </a:r>
            <a:endParaRPr sz="2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470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dirty="0" sz="2200">
                <a:latin typeface="Arial"/>
                <a:cs typeface="Arial"/>
              </a:rPr>
              <a:t>Đầu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tư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CĐS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0000"/>
                </a:solidFill>
                <a:latin typeface="Arial"/>
                <a:cs typeface="Arial"/>
              </a:rPr>
              <a:t>mới</a:t>
            </a:r>
            <a:r>
              <a:rPr dirty="0" sz="22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0000"/>
                </a:solidFill>
                <a:latin typeface="Arial"/>
                <a:cs typeface="Arial"/>
              </a:rPr>
              <a:t>chỉ</a:t>
            </a:r>
            <a:r>
              <a:rPr dirty="0" sz="22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0000"/>
                </a:solidFill>
                <a:latin typeface="Arial"/>
                <a:cs typeface="Arial"/>
              </a:rPr>
              <a:t>là</a:t>
            </a:r>
            <a:r>
              <a:rPr dirty="0" sz="22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0000"/>
                </a:solidFill>
                <a:latin typeface="Arial"/>
                <a:cs typeface="Arial"/>
              </a:rPr>
              <a:t>hình</a:t>
            </a:r>
            <a:r>
              <a:rPr dirty="0" sz="22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0000"/>
                </a:solidFill>
                <a:latin typeface="Arial"/>
                <a:cs typeface="Arial"/>
              </a:rPr>
              <a:t>thức</a:t>
            </a:r>
            <a:r>
              <a:rPr dirty="0" sz="2200">
                <a:latin typeface="Arial"/>
                <a:cs typeface="Arial"/>
              </a:rPr>
              <a:t>,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chủ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doanh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nghiệp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lại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không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sử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dụng</a:t>
            </a:r>
            <a:endParaRPr sz="2200">
              <a:latin typeface="Arial"/>
              <a:cs typeface="Arial"/>
            </a:endParaRPr>
          </a:p>
          <a:p>
            <a:pPr marL="527685" marR="116839" indent="-515620">
              <a:lnSpc>
                <a:spcPct val="80000"/>
              </a:lnSpc>
              <a:spcBef>
                <a:spcPts val="994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dirty="0" sz="2200">
                <a:latin typeface="Arial"/>
                <a:cs typeface="Arial"/>
              </a:rPr>
              <a:t>CĐS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là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quá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trình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tiến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hóa,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là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vòng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xoáy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lặp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đi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lặp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lại,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nhưng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DN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lại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nghĩ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FF0000"/>
                </a:solidFill>
                <a:latin typeface="Arial"/>
                <a:cs typeface="Arial"/>
              </a:rPr>
              <a:t>“làm </a:t>
            </a:r>
            <a:r>
              <a:rPr dirty="0" sz="2200">
                <a:solidFill>
                  <a:srgbClr val="FF0000"/>
                </a:solidFill>
                <a:latin typeface="Arial"/>
                <a:cs typeface="Arial"/>
              </a:rPr>
              <a:t>cả</a:t>
            </a:r>
            <a:r>
              <a:rPr dirty="0" sz="2200" spc="-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0000"/>
                </a:solidFill>
                <a:latin typeface="Arial"/>
                <a:cs typeface="Arial"/>
              </a:rPr>
              <a:t>ăn</a:t>
            </a:r>
            <a:r>
              <a:rPr dirty="0" sz="2200" spc="-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0000"/>
                </a:solidFill>
                <a:latin typeface="Arial"/>
                <a:cs typeface="Arial"/>
              </a:rPr>
              <a:t>ngay”</a:t>
            </a:r>
            <a:r>
              <a:rPr dirty="0" sz="2200">
                <a:latin typeface="Arial"/>
                <a:cs typeface="Arial"/>
              </a:rPr>
              <a:t>,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đặt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mục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tiêu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quá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cao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nên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không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thực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hiện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được</a:t>
            </a:r>
            <a:endParaRPr sz="2200">
              <a:latin typeface="Arial"/>
              <a:cs typeface="Arial"/>
            </a:endParaRPr>
          </a:p>
          <a:p>
            <a:pPr marL="527685" marR="5080" indent="-515620">
              <a:lnSpc>
                <a:spcPct val="80000"/>
              </a:lnSpc>
              <a:spcBef>
                <a:spcPts val="1010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dirty="0" sz="2200">
                <a:latin typeface="Arial"/>
                <a:cs typeface="Arial"/>
              </a:rPr>
              <a:t>DN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0000"/>
                </a:solidFill>
                <a:latin typeface="Arial"/>
                <a:cs typeface="Arial"/>
              </a:rPr>
              <a:t>bị</a:t>
            </a:r>
            <a:r>
              <a:rPr dirty="0" sz="2200" spc="-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0000"/>
                </a:solidFill>
                <a:latin typeface="Arial"/>
                <a:cs typeface="Arial"/>
              </a:rPr>
              <a:t>“lừa”</a:t>
            </a:r>
            <a:r>
              <a:rPr dirty="0" sz="22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mua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nhiều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chức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năng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không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cần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thiết,</a:t>
            </a:r>
            <a:r>
              <a:rPr dirty="0" sz="2200" spc="-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mua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cái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mà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bên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bán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chào, </a:t>
            </a:r>
            <a:r>
              <a:rPr dirty="0" sz="2200">
                <a:latin typeface="Arial"/>
                <a:cs typeface="Arial"/>
              </a:rPr>
              <a:t>chứ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chưa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phù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hợp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với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DN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tại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thời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điểm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hiện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tại</a:t>
            </a:r>
            <a:endParaRPr sz="2200">
              <a:latin typeface="Arial"/>
              <a:cs typeface="Arial"/>
            </a:endParaRPr>
          </a:p>
          <a:p>
            <a:pPr marL="527685" marR="113030" indent="-515620">
              <a:lnSpc>
                <a:spcPct val="80100"/>
              </a:lnSpc>
              <a:spcBef>
                <a:spcPts val="990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dirty="0" sz="2200">
                <a:latin typeface="Arial"/>
                <a:cs typeface="Arial"/>
              </a:rPr>
              <a:t>DN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0000"/>
                </a:solidFill>
                <a:latin typeface="Arial"/>
                <a:cs typeface="Arial"/>
              </a:rPr>
              <a:t>"ôm</a:t>
            </a:r>
            <a:r>
              <a:rPr dirty="0" sz="2200" spc="-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0000"/>
                </a:solidFill>
                <a:latin typeface="Arial"/>
                <a:cs typeface="Arial"/>
              </a:rPr>
              <a:t>đồm"</a:t>
            </a:r>
            <a:r>
              <a:rPr dirty="0" sz="22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chọn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quá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nhiều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mục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tiêu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cho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CĐS.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CĐS</a:t>
            </a:r>
            <a:r>
              <a:rPr dirty="0" sz="2200" spc="-5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phải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0000"/>
                </a:solidFill>
                <a:latin typeface="Arial"/>
                <a:cs typeface="Arial"/>
              </a:rPr>
              <a:t>xử</a:t>
            </a:r>
            <a:r>
              <a:rPr dirty="0" sz="2200" spc="-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0000"/>
                </a:solidFill>
                <a:latin typeface="Arial"/>
                <a:cs typeface="Arial"/>
              </a:rPr>
              <a:t>lý</a:t>
            </a:r>
            <a:r>
              <a:rPr dirty="0" sz="2200" spc="-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0000"/>
                </a:solidFill>
                <a:latin typeface="Arial"/>
                <a:cs typeface="Arial"/>
              </a:rPr>
              <a:t>điểm</a:t>
            </a:r>
            <a:r>
              <a:rPr dirty="0" sz="2200" spc="-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0000"/>
                </a:solidFill>
                <a:latin typeface="Arial"/>
                <a:cs typeface="Arial"/>
              </a:rPr>
              <a:t>"đau" </a:t>
            </a:r>
            <a:r>
              <a:rPr dirty="0" sz="2200">
                <a:latin typeface="Arial"/>
                <a:cs typeface="Arial"/>
              </a:rPr>
              <a:t>nhất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trước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rồi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mới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lan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tỏa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sang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các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mục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tiêu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khác,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phải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có</a:t>
            </a:r>
            <a:r>
              <a:rPr dirty="0" sz="2200" spc="10"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0000"/>
                </a:solidFill>
                <a:latin typeface="Arial"/>
                <a:cs typeface="Arial"/>
              </a:rPr>
              <a:t>trọng</a:t>
            </a:r>
            <a:r>
              <a:rPr dirty="0" sz="2200" spc="-4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0000"/>
                </a:solidFill>
                <a:latin typeface="Arial"/>
                <a:cs typeface="Arial"/>
              </a:rPr>
              <a:t>tâm</a:t>
            </a:r>
            <a:r>
              <a:rPr dirty="0" sz="22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0000"/>
                </a:solidFill>
                <a:latin typeface="Arial"/>
                <a:cs typeface="Arial"/>
              </a:rPr>
              <a:t>trọng </a:t>
            </a:r>
            <a:r>
              <a:rPr dirty="0" sz="2200" spc="-20">
                <a:solidFill>
                  <a:srgbClr val="FF0000"/>
                </a:solidFill>
                <a:latin typeface="Arial"/>
                <a:cs typeface="Arial"/>
              </a:rPr>
              <a:t>điểm</a:t>
            </a:r>
            <a:endParaRPr sz="22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470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dirty="0" sz="2200">
                <a:latin typeface="Arial"/>
                <a:cs typeface="Arial"/>
              </a:rPr>
              <a:t>Chưa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tạo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được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văn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hóa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số,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kỹ</a:t>
            </a:r>
            <a:r>
              <a:rPr dirty="0" sz="2200" spc="-4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năng</a:t>
            </a:r>
            <a:r>
              <a:rPr dirty="0" sz="2200" spc="-5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số</a:t>
            </a:r>
            <a:r>
              <a:rPr dirty="0" sz="2200" spc="-1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trong</a:t>
            </a:r>
            <a:r>
              <a:rPr dirty="0" sz="2200" spc="-3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doanh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nghiệp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Gợi</a:t>
            </a:r>
            <a:r>
              <a:rPr dirty="0" spc="-10"/>
              <a:t> </a:t>
            </a:r>
            <a:r>
              <a:rPr dirty="0"/>
              <a:t>mở</a:t>
            </a:r>
            <a:r>
              <a:rPr dirty="0" spc="-15"/>
              <a:t> </a:t>
            </a:r>
            <a:r>
              <a:rPr dirty="0"/>
              <a:t>một</a:t>
            </a:r>
            <a:r>
              <a:rPr dirty="0" spc="-5"/>
              <a:t> </a:t>
            </a:r>
            <a:r>
              <a:rPr dirty="0"/>
              <a:t>số</a:t>
            </a:r>
            <a:r>
              <a:rPr dirty="0" spc="-5"/>
              <a:t> </a:t>
            </a:r>
            <a:r>
              <a:rPr dirty="0"/>
              <a:t>giải</a:t>
            </a:r>
            <a:r>
              <a:rPr dirty="0" spc="-5"/>
              <a:t> </a:t>
            </a:r>
            <a:r>
              <a:rPr dirty="0"/>
              <a:t>pháp</a:t>
            </a:r>
            <a:r>
              <a:rPr dirty="0" spc="-5"/>
              <a:t> </a:t>
            </a:r>
            <a:r>
              <a:rPr dirty="0"/>
              <a:t>hỗ</a:t>
            </a:r>
            <a:r>
              <a:rPr dirty="0" spc="10"/>
              <a:t> </a:t>
            </a:r>
            <a:r>
              <a:rPr dirty="0"/>
              <a:t>trợ</a:t>
            </a:r>
            <a:r>
              <a:rPr dirty="0" spc="-15"/>
              <a:t> </a:t>
            </a:r>
            <a:r>
              <a:rPr dirty="0"/>
              <a:t>DN</a:t>
            </a:r>
            <a:r>
              <a:rPr dirty="0" spc="-5"/>
              <a:t> </a:t>
            </a:r>
            <a:r>
              <a:rPr dirty="0" spc="-25"/>
              <a:t>CĐS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16939" y="1646377"/>
            <a:ext cx="5034915" cy="42456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Char char="•"/>
              <a:tabLst>
                <a:tab pos="241935" algn="l"/>
              </a:tabLst>
            </a:pPr>
            <a:r>
              <a:rPr dirty="0" sz="2400">
                <a:latin typeface="Arial"/>
                <a:cs typeface="Arial"/>
              </a:rPr>
              <a:t>Sở</a:t>
            </a:r>
            <a:r>
              <a:rPr dirty="0" sz="2400" spc="-7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TT&amp;TT</a:t>
            </a:r>
            <a:r>
              <a:rPr dirty="0" sz="2400" spc="-6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thành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lập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bộ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phận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tư</a:t>
            </a:r>
            <a:endParaRPr sz="24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latin typeface="Arial"/>
                <a:cs typeface="Arial"/>
              </a:rPr>
              <a:t>vấn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chuyển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đổi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số </a:t>
            </a:r>
            <a:r>
              <a:rPr dirty="0" sz="2400" spc="-20">
                <a:latin typeface="Arial"/>
                <a:cs typeface="Arial"/>
              </a:rPr>
              <a:t>SME:</a:t>
            </a:r>
            <a:endParaRPr sz="2400">
              <a:latin typeface="Arial"/>
              <a:cs typeface="Arial"/>
            </a:endParaRPr>
          </a:p>
          <a:p>
            <a:pPr lvl="1" marL="698500" marR="492125" indent="-228600">
              <a:lnSpc>
                <a:spcPct val="100000"/>
              </a:lnSpc>
              <a:spcBef>
                <a:spcPts val="505"/>
              </a:spcBef>
              <a:buChar char="•"/>
              <a:tabLst>
                <a:tab pos="698500" algn="l"/>
                <a:tab pos="699135" algn="l"/>
              </a:tabLst>
            </a:pPr>
            <a:r>
              <a:rPr dirty="0" sz="2000">
                <a:latin typeface="Arial"/>
                <a:cs typeface="Arial"/>
              </a:rPr>
              <a:t>Hướng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dẫn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doanh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nghiệp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SME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tự </a:t>
            </a:r>
            <a:r>
              <a:rPr dirty="0" sz="2000">
                <a:latin typeface="Arial"/>
                <a:cs typeface="Arial"/>
              </a:rPr>
              <a:t>đánh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giá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trên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cổng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dbi.gov.vn, digital.business.gov.vn.</a:t>
            </a:r>
            <a:endParaRPr sz="2000">
              <a:latin typeface="Arial"/>
              <a:cs typeface="Arial"/>
            </a:endParaRPr>
          </a:p>
          <a:p>
            <a:pPr lvl="1" marL="698500" marR="5080" indent="-228600">
              <a:lnSpc>
                <a:spcPct val="100000"/>
              </a:lnSpc>
              <a:spcBef>
                <a:spcPts val="495"/>
              </a:spcBef>
              <a:buChar char="•"/>
              <a:tabLst>
                <a:tab pos="698500" algn="l"/>
                <a:tab pos="699135" algn="l"/>
              </a:tabLst>
            </a:pPr>
            <a:r>
              <a:rPr dirty="0" sz="2000">
                <a:latin typeface="Arial"/>
                <a:cs typeface="Arial"/>
              </a:rPr>
              <a:t>Tìm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và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thuê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được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tư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vấn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phù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hợp</a:t>
            </a:r>
            <a:r>
              <a:rPr dirty="0" sz="2000" spc="-20">
                <a:latin typeface="Arial"/>
                <a:cs typeface="Arial"/>
              </a:rPr>
              <a:t> trên </a:t>
            </a:r>
            <a:r>
              <a:rPr dirty="0" sz="2000">
                <a:latin typeface="Arial"/>
                <a:cs typeface="Arial"/>
              </a:rPr>
              <a:t>cổng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dbi.gov.vn, digital.business.gov.vn</a:t>
            </a:r>
            <a:endParaRPr sz="2000">
              <a:latin typeface="Arial"/>
              <a:cs typeface="Arial"/>
            </a:endParaRPr>
          </a:p>
          <a:p>
            <a:pPr lvl="1" marL="698500" indent="-229235">
              <a:lnSpc>
                <a:spcPct val="100000"/>
              </a:lnSpc>
              <a:spcBef>
                <a:spcPts val="505"/>
              </a:spcBef>
              <a:buChar char="•"/>
              <a:tabLst>
                <a:tab pos="698500" algn="l"/>
                <a:tab pos="699135" algn="l"/>
              </a:tabLst>
            </a:pPr>
            <a:r>
              <a:rPr dirty="0" sz="2000">
                <a:latin typeface="Arial"/>
                <a:cs typeface="Arial"/>
              </a:rPr>
              <a:t>Tìm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các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nền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tảng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chuyển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đổi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số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phù</a:t>
            </a:r>
            <a:endParaRPr sz="2000">
              <a:latin typeface="Arial"/>
              <a:cs typeface="Arial"/>
            </a:endParaRPr>
          </a:p>
          <a:p>
            <a:pPr marL="698500">
              <a:lnSpc>
                <a:spcPct val="100000"/>
              </a:lnSpc>
            </a:pPr>
            <a:r>
              <a:rPr dirty="0" sz="2000">
                <a:latin typeface="Arial"/>
                <a:cs typeface="Arial"/>
              </a:rPr>
              <a:t>hợp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trên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cổng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smdedx.vn</a:t>
            </a:r>
            <a:endParaRPr sz="2000">
              <a:latin typeface="Arial"/>
              <a:cs typeface="Arial"/>
            </a:endParaRPr>
          </a:p>
          <a:p>
            <a:pPr marL="241300" marR="412115" indent="-229235">
              <a:lnSpc>
                <a:spcPct val="100000"/>
              </a:lnSpc>
              <a:spcBef>
                <a:spcPts val="994"/>
              </a:spcBef>
              <a:buChar char="•"/>
              <a:tabLst>
                <a:tab pos="241935" algn="l"/>
              </a:tabLst>
            </a:pPr>
            <a:r>
              <a:rPr dirty="0" sz="2400">
                <a:latin typeface="Arial"/>
                <a:cs typeface="Arial"/>
              </a:rPr>
              <a:t>Bộ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TT&amp;TT</a:t>
            </a:r>
            <a:r>
              <a:rPr dirty="0" sz="2400" spc="-6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đang triển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khai hỗ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trợ </a:t>
            </a:r>
            <a:r>
              <a:rPr dirty="0" sz="2400">
                <a:latin typeface="Arial"/>
                <a:cs typeface="Arial"/>
              </a:rPr>
              <a:t>cửa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hàng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bán</a:t>
            </a:r>
            <a:r>
              <a:rPr dirty="0" sz="2400" spc="-1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buôn bản</a:t>
            </a:r>
            <a:r>
              <a:rPr dirty="0" sz="2400" spc="-20">
                <a:latin typeface="Arial"/>
                <a:cs typeface="Arial"/>
              </a:rPr>
              <a:t> </a:t>
            </a:r>
            <a:r>
              <a:rPr dirty="0" sz="2400" spc="-25">
                <a:latin typeface="Arial"/>
                <a:cs typeface="Arial"/>
              </a:rPr>
              <a:t>lẻ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9959" y="1928367"/>
            <a:ext cx="5569722" cy="30012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Nguyen Do Van</dc:creator>
  <dc:title>AI4EVN.pptx</dc:title>
  <dcterms:created xsi:type="dcterms:W3CDTF">2024-09-26T12:34:21Z</dcterms:created>
  <dcterms:modified xsi:type="dcterms:W3CDTF">2024-09-26T12:34:21Z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2024-09-26T00:00:00Z</vt:filetime>
  </property>
  <property fmtid="{D5CDD505-2E9C-101B-9397-08002B2CF9AE}" pid="5" name="Producer">
    <vt:lpwstr>Microsoft® PowerPoint® for Microsoft 365</vt:lpwstr>
  </property>
</Properties>
</file>