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88" r:id="rId4"/>
    <p:sldId id="261" r:id="rId5"/>
    <p:sldId id="274" r:id="rId6"/>
    <p:sldId id="264" r:id="rId7"/>
    <p:sldId id="270" r:id="rId8"/>
    <p:sldId id="268" r:id="rId9"/>
    <p:sldId id="292" r:id="rId10"/>
    <p:sldId id="271" r:id="rId11"/>
    <p:sldId id="297" r:id="rId12"/>
    <p:sldId id="289" r:id="rId13"/>
    <p:sldId id="290" r:id="rId14"/>
    <p:sldId id="299" r:id="rId15"/>
    <p:sldId id="298" r:id="rId16"/>
    <p:sldId id="300" r:id="rId17"/>
    <p:sldId id="291" r:id="rId18"/>
  </p:sldIdLst>
  <p:sldSz cx="18288000" cy="10287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77875" indent="-3206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557338" indent="-642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336800" indent="-965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3116263" indent="-12874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39D31F"/>
    <a:srgbClr val="FFCC66"/>
    <a:srgbClr val="C19F0F"/>
    <a:srgbClr val="519D80"/>
    <a:srgbClr val="40AEA9"/>
    <a:srgbClr val="D8D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3883" autoAdjust="0"/>
  </p:normalViewPr>
  <p:slideViewPr>
    <p:cSldViewPr>
      <p:cViewPr varScale="1">
        <p:scale>
          <a:sx n="44" d="100"/>
          <a:sy n="44" d="100"/>
        </p:scale>
        <p:origin x="532" y="4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9437768-E4F4-4DFC-AE28-645BDE792615}" type="datetimeFigureOut">
              <a:rPr lang="en-US" altLang="en-US"/>
              <a:pPr>
                <a:defRPr/>
              </a:pPr>
              <a:t>16-09-2024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813360-24CA-4E41-ADED-CA52CE23D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7787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57338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368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116263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96487" algn="l" defTabSz="15585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75784" algn="l" defTabSz="15585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455082" algn="l" defTabSz="15585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234379" algn="l" defTabSz="15585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2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68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87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15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2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24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34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813360-24CA-4E41-ADED-CA52CE23DCD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08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43302"/>
            <a:ext cx="15544800" cy="1033463"/>
          </a:xfrm>
        </p:spPr>
        <p:txBody>
          <a:bodyPr>
            <a:normAutofit/>
          </a:bodyPr>
          <a:lstStyle>
            <a:lvl1pPr algn="l">
              <a:defRPr sz="61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7700"/>
            <a:ext cx="12801600" cy="800100"/>
          </a:xfrm>
        </p:spPr>
        <p:txBody>
          <a:bodyPr>
            <a:normAutofit/>
          </a:bodyPr>
          <a:lstStyle>
            <a:lvl1pPr marL="0" indent="0" algn="l">
              <a:buNone/>
              <a:defRPr sz="41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7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5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3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1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9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7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5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3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5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6459200" cy="95964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2"/>
            <a:ext cx="16459200" cy="7589045"/>
          </a:xfrm>
        </p:spPr>
        <p:txBody>
          <a:bodyPr/>
          <a:lstStyle>
            <a:lvl1pPr>
              <a:buClr>
                <a:schemeClr val="accent6"/>
              </a:buClr>
              <a:defRPr sz="4800">
                <a:latin typeface="Arial" pitchFamily="34" charset="0"/>
                <a:cs typeface="Arial" pitchFamily="34" charset="0"/>
              </a:defRPr>
            </a:lvl1pPr>
            <a:lvl2pPr>
              <a:defRPr sz="4100">
                <a:latin typeface="Arial" pitchFamily="34" charset="0"/>
                <a:cs typeface="Arial" pitchFamily="34" charset="0"/>
              </a:defRPr>
            </a:lvl2pPr>
            <a:lvl3pPr>
              <a:defRPr sz="3400">
                <a:latin typeface="Arial" pitchFamily="34" charset="0"/>
                <a:cs typeface="Arial" pitchFamily="34" charset="0"/>
              </a:defRPr>
            </a:lvl3pPr>
            <a:lvl4pPr>
              <a:defRPr sz="3100">
                <a:latin typeface="Arial" pitchFamily="34" charset="0"/>
                <a:cs typeface="Arial" pitchFamily="34" charset="0"/>
              </a:defRPr>
            </a:lvl4pPr>
            <a:lvl5pPr>
              <a:defRPr sz="27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068800" y="9486900"/>
            <a:ext cx="1219200" cy="547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6139E7-3BA8-4F87-891A-45324626B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1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5859" tIns="77930" rIns="155859" bIns="779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5859" tIns="77930" rIns="155859" bIns="77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5pPr>
      <a:lvl6pPr marL="779297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6pPr>
      <a:lvl7pPr marL="1558595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7pPr>
      <a:lvl8pPr marL="2337892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8pPr>
      <a:lvl9pPr marL="3117190" algn="ctr" rtl="0" fontAlgn="base"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Calibri" pitchFamily="34" charset="0"/>
        </a:defRPr>
      </a:lvl9pPr>
    </p:titleStyle>
    <p:bodyStyle>
      <a:lvl1pPr marL="584200" indent="-584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65238" indent="-485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7863" indent="-3889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27325" indent="-3889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06788" indent="-3889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86136" indent="-389649" algn="l" defTabSz="155859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65433" indent="-389649" algn="l" defTabSz="155859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44731" indent="-389649" algn="l" defTabSz="155859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24028" indent="-389649" algn="l" defTabSz="155859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9297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58595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37892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17190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96487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75784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55082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34379" algn="l" defTabSz="1558595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3009424"/>
            <a:ext cx="18288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GIẢI PHÁP QUẢN LÝ CƠ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SỞ DỮ </a:t>
            </a:r>
            <a:r>
              <a:rPr lang="en-US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LIỆU CHUYÊN NGÀNH</a:t>
            </a:r>
            <a:endParaRPr lang="en-US" alt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  <a:p>
            <a:pPr algn="ctr"/>
            <a:r>
              <a:rPr lang="en-US" alt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CẤP </a:t>
            </a:r>
            <a:r>
              <a:rPr lang="en-US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PHÉP XÂY DỰNG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25" y="190500"/>
            <a:ext cx="36655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403411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438900"/>
            <a:ext cx="4034118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438900"/>
            <a:ext cx="4034118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0" y="6438900"/>
            <a:ext cx="4034118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882" y="6438900"/>
            <a:ext cx="4034118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9090025" y="1230313"/>
            <a:ext cx="3352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>
                <a:solidFill>
                  <a:schemeClr val="bg1"/>
                </a:solidFill>
                <a:cs typeface="Arial" panose="020B0604020202020204" pitchFamily="34" charset="0"/>
              </a:rPr>
              <a:t>Quản lý hồ sơ về cấp phép xây dựng </a:t>
            </a:r>
          </a:p>
          <a:p>
            <a:endParaRPr lang="en-US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TextBox 18"/>
          <p:cNvSpPr txBox="1">
            <a:spLocks noChangeArrowheads="1"/>
          </p:cNvSpPr>
          <p:nvPr/>
        </p:nvSpPr>
        <p:spPr bwMode="auto">
          <a:xfrm>
            <a:off x="11604625" y="4706938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>
                <a:solidFill>
                  <a:schemeClr val="bg1"/>
                </a:solidFill>
                <a:cs typeface="Arial" panose="020B0604020202020204" pitchFamily="34" charset="0"/>
              </a:rPr>
              <a:t>Quản trị hệ thống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22" y="322422"/>
            <a:ext cx="8628555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Hiệu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quả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mang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lại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/>
          <a:stretch>
            <a:fillRect/>
          </a:stretch>
        </p:blipFill>
        <p:spPr bwMode="auto">
          <a:xfrm>
            <a:off x="2362200" y="952500"/>
            <a:ext cx="13750925" cy="86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2514601" y="4906963"/>
            <a:ext cx="3162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vi-VN" altLang="en-US" sz="2400" dirty="0">
                <a:cs typeface="Arial" panose="020B0604020202020204" pitchFamily="34" charset="0"/>
              </a:rPr>
              <a:t>Hình thành kho dữ liệu Cấp phép xây dựng </a:t>
            </a:r>
            <a:r>
              <a:rPr lang="en-US" altLang="en-US" sz="2400" dirty="0" err="1">
                <a:cs typeface="Arial" panose="020B0604020202020204" pitchFamily="34" charset="0"/>
              </a:rPr>
              <a:t>cấp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huyện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cấp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tỉnh</a:t>
            </a:r>
            <a:r>
              <a:rPr lang="vi-VN" altLang="en-US" sz="2400" dirty="0">
                <a:cs typeface="Arial" panose="020B0604020202020204" pitchFamily="34" charset="0"/>
              </a:rPr>
              <a:t>, cung cấp thông tin chính thống đến cho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cá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nhân</a:t>
            </a:r>
            <a:r>
              <a:rPr lang="en-US" altLang="en-US" sz="2400" dirty="0" smtClean="0"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cs typeface="Arial" panose="020B0604020202020204" pitchFamily="34" charset="0"/>
              </a:rPr>
              <a:t>tổ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chức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nhanh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chóng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5905500" y="4906963"/>
            <a:ext cx="3184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vi-VN" altLang="en-US" sz="2400" dirty="0">
                <a:cs typeface="Arial" panose="020B0604020202020204" pitchFamily="34" charset="0"/>
              </a:rPr>
              <a:t>Liên thông, đồng bộ giữa các hệ thống liên quan giúp cán bộ nghiệp vụ xử lý công việc một cách hiệu </a:t>
            </a:r>
            <a:r>
              <a:rPr lang="vi-VN" altLang="en-US" sz="2400" dirty="0" smtClean="0">
                <a:cs typeface="Arial" panose="020B0604020202020204" pitchFamily="34" charset="0"/>
              </a:rPr>
              <a:t>quả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9318625" y="4906963"/>
            <a:ext cx="3168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vi-VN" altLang="en-US" sz="2400" dirty="0">
                <a:cs typeface="Arial" panose="020B0604020202020204" pitchFamily="34" charset="0"/>
              </a:rPr>
              <a:t>Giúp Lãnh đạo có cái nhìn tổng quan về tình hình cấp phép xây dựng với các số liệu báo cáo thống kê kịp thời, chính </a:t>
            </a:r>
            <a:r>
              <a:rPr lang="vi-VN" altLang="en-US" sz="2400" dirty="0" smtClean="0">
                <a:cs typeface="Arial" panose="020B0604020202020204" pitchFamily="34" charset="0"/>
              </a:rPr>
              <a:t>xác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12801600" y="4906963"/>
            <a:ext cx="3048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en-US" sz="2400" dirty="0" smtClean="0"/>
              <a:t>N</a:t>
            </a:r>
            <a:r>
              <a:rPr lang="vi-VN" sz="2400" dirty="0" smtClean="0"/>
              <a:t>âng </a:t>
            </a:r>
            <a:r>
              <a:rPr lang="vi-VN" sz="2400" dirty="0"/>
              <a:t>cao hiệu quả quản lý nhà nước về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vi-VN" sz="2400" dirty="0" smtClean="0"/>
              <a:t>xây dựng</a:t>
            </a:r>
            <a:r>
              <a:rPr lang="en-US" sz="2400" dirty="0" smtClean="0"/>
              <a:t>.</a:t>
            </a:r>
          </a:p>
          <a:p>
            <a:pPr marL="0" lvl="1" indent="0" algn="just"/>
            <a:r>
              <a:rPr lang="en-US" altLang="en-US" sz="2400" dirty="0" err="1" smtClean="0">
                <a:cs typeface="Arial" panose="020B0604020202020204" pitchFamily="34" charset="0"/>
              </a:rPr>
              <a:t>Hỗ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trợ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tác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vi-VN" altLang="en-US" sz="2400" dirty="0">
                <a:cs typeface="Arial" panose="020B0604020202020204" pitchFamily="34" charset="0"/>
              </a:rPr>
              <a:t>phối hợp giữa các ngành, các cấp và địa phương trong công tác quản lý trật tự xây dựng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76" y="1809060"/>
            <a:ext cx="914248" cy="9142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42241"/>
            <a:ext cx="1185753" cy="1185753"/>
          </a:xfrm>
          <a:prstGeom prst="rect">
            <a:avLst/>
          </a:prstGeom>
        </p:spPr>
      </p:pic>
      <p:pic>
        <p:nvPicPr>
          <p:cNvPr id="718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5" y="1770063"/>
            <a:ext cx="9921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0" y="1770063"/>
            <a:ext cx="144938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94B227-322A-BD0F-BB42-B7B0580CCB75}"/>
              </a:ext>
            </a:extLst>
          </p:cNvPr>
          <p:cNvSpPr/>
          <p:nvPr/>
        </p:nvSpPr>
        <p:spPr>
          <a:xfrm>
            <a:off x="0" y="4457700"/>
            <a:ext cx="4495800" cy="2438400"/>
          </a:xfrm>
          <a:prstGeom prst="rect">
            <a:avLst/>
          </a:prstGeom>
          <a:gradFill>
            <a:gsLst>
              <a:gs pos="2000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Hỗ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trợ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quyết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thủ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tục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xử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lý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thẩm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quả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22" y="322422"/>
            <a:ext cx="176492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Tính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bật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34" name="Picture 10" descr="C:\Users\KyCX\AppData\Local\Temp\SNAGHTML29553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20" y="1562100"/>
            <a:ext cx="11698229" cy="40386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666" y="5136911"/>
            <a:ext cx="11932263" cy="465478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450776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EC1583-0328-D007-48F6-0E4E8E08AA42}"/>
              </a:ext>
            </a:extLst>
          </p:cNvPr>
          <p:cNvSpPr/>
          <p:nvPr/>
        </p:nvSpPr>
        <p:spPr>
          <a:xfrm>
            <a:off x="13563600" y="3848100"/>
            <a:ext cx="4724400" cy="26177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Quản</a:t>
            </a:r>
            <a:r>
              <a:rPr lang="vi-VN" sz="2800" dirty="0">
                <a:latin typeface="Arial" pitchFamily="34" charset="0"/>
                <a:ea typeface="Roboto" pitchFamily="2" charset="0"/>
                <a:cs typeface="Arial" pitchFamily="34" charset="0"/>
              </a:rPr>
              <a:t> lý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dữ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liệu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giấy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xây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dựng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hình</a:t>
            </a:r>
            <a:r>
              <a:rPr lang="vi-VN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ea typeface="Roboto" pitchFamily="2" charset="0"/>
                <a:cs typeface="Arial" pitchFamily="34" charset="0"/>
              </a:rPr>
              <a:t>thành CSDL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cấp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xây</a:t>
            </a:r>
            <a:r>
              <a:rPr lang="en-US" sz="28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Roboto" pitchFamily="2" charset="0"/>
                <a:cs typeface="Arial" pitchFamily="34" charset="0"/>
              </a:rPr>
              <a:t>dựng</a:t>
            </a:r>
            <a:endParaRPr lang="vi-VN" sz="2800" dirty="0"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22" y="322422"/>
            <a:ext cx="176492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Tính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bật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9" descr="C:\Users\KyCX\AppData\Local\Temp\SNAGHTML22f41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38300"/>
            <a:ext cx="10969626" cy="459895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yCX\AppData\Local\Temp\SNAGHTML39b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2500"/>
            <a:ext cx="10118272" cy="49205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7254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94B227-322A-BD0F-BB42-B7B0580CCB75}"/>
              </a:ext>
            </a:extLst>
          </p:cNvPr>
          <p:cNvSpPr/>
          <p:nvPr/>
        </p:nvSpPr>
        <p:spPr>
          <a:xfrm>
            <a:off x="0" y="4076700"/>
            <a:ext cx="4876800" cy="2514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Hỗ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trợ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chuyên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ngành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cấp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chỉnh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hạn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22" y="322422"/>
            <a:ext cx="176492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Tính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bật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KyCX\AppData\Local\Temp\SNAGHTML5b432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5900"/>
            <a:ext cx="11307481" cy="42672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958" y="5219700"/>
            <a:ext cx="9582642" cy="473099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2571768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322" y="322422"/>
            <a:ext cx="176492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Tính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bật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C1583-0328-D007-48F6-0E4E8E08AA42}"/>
              </a:ext>
            </a:extLst>
          </p:cNvPr>
          <p:cNvSpPr/>
          <p:nvPr/>
        </p:nvSpPr>
        <p:spPr>
          <a:xfrm>
            <a:off x="13563600" y="3848100"/>
            <a:ext cx="4724400" cy="2362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Quản</a:t>
            </a:r>
            <a:r>
              <a:rPr lang="vi-VN" sz="280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 lý vi phạm trật tự xây dựng trên địa bàn</a:t>
            </a:r>
          </a:p>
        </p:txBody>
      </p:sp>
      <p:pic>
        <p:nvPicPr>
          <p:cNvPr id="10" name="Picture 6" descr="C:\Users\KyCX\AppData\Local\Temp\SNAGHTML605da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2100"/>
            <a:ext cx="10820400" cy="410928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04" y="5121002"/>
            <a:ext cx="11316895" cy="482309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28360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94B227-322A-BD0F-BB42-B7B0580CCB75}"/>
              </a:ext>
            </a:extLst>
          </p:cNvPr>
          <p:cNvSpPr/>
          <p:nvPr/>
        </p:nvSpPr>
        <p:spPr>
          <a:xfrm>
            <a:off x="0" y="4076700"/>
            <a:ext cx="4876800" cy="2514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Trực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liệu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cáo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thống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kê</a:t>
            </a:r>
            <a:endParaRPr lang="vi-VN" sz="280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22" y="322422"/>
            <a:ext cx="176492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Tính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bật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31" y="1777080"/>
            <a:ext cx="6387183" cy="320092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231" y="5078186"/>
            <a:ext cx="6387184" cy="448491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703916"/>
            <a:ext cx="6628713" cy="485918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777080"/>
            <a:ext cx="6628713" cy="281308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6680790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EC1583-0328-D007-48F6-0E4E8E08AA42}"/>
              </a:ext>
            </a:extLst>
          </p:cNvPr>
          <p:cNvSpPr/>
          <p:nvPr/>
        </p:nvSpPr>
        <p:spPr>
          <a:xfrm>
            <a:off x="13563600" y="3848100"/>
            <a:ext cx="4724400" cy="26177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Công khai giấy phép</a:t>
            </a:r>
            <a:endParaRPr lang="en-US" sz="2800" dirty="0">
              <a:solidFill>
                <a:schemeClr val="bg1"/>
              </a:solidFill>
              <a:ea typeface="Roboto" pitchFamily="2" charset="0"/>
              <a:cs typeface="Arial" pitchFamily="34" charset="0"/>
            </a:endParaRPr>
          </a:p>
          <a:p>
            <a:pPr algn="ctr">
              <a:defRPr/>
            </a:pPr>
            <a:r>
              <a:rPr lang="vi-VN" sz="2800" dirty="0">
                <a:solidFill>
                  <a:schemeClr val="bg1"/>
                </a:solidFill>
                <a:ea typeface="Roboto" pitchFamily="2" charset="0"/>
                <a:cs typeface="Arial" pitchFamily="34" charset="0"/>
              </a:rPr>
              <a:t>xây dựng để tổ chức, cá nhân theo dõi và giám sát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22" y="322422"/>
            <a:ext cx="176492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Tính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bật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02618"/>
            <a:ext cx="10668000" cy="521248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769926"/>
            <a:ext cx="11567378" cy="509797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134347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D2A0C221-E035-09B9-B5F2-B5C7EAFD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82662"/>
            <a:ext cx="16459200" cy="7589838"/>
          </a:xfrm>
        </p:spPr>
        <p:txBody>
          <a:bodyPr/>
          <a:lstStyle/>
          <a:p>
            <a:pPr marL="584473" indent="-584473">
              <a:buClr>
                <a:srgbClr val="F79646"/>
              </a:buClr>
              <a:buFont typeface="Arial" charset="0"/>
              <a:buNone/>
              <a:defRPr/>
            </a:pPr>
            <a:endParaRPr lang="en-US" altLang="en-US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584473" indent="-584473">
              <a:buClr>
                <a:srgbClr val="F79646"/>
              </a:buClr>
              <a:buFont typeface="Arial" charset="0"/>
              <a:buNone/>
              <a:defRPr/>
            </a:pPr>
            <a:endParaRPr lang="en-US" altLang="en-US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584473" indent="-584473">
              <a:buClr>
                <a:srgbClr val="F79646"/>
              </a:buClr>
              <a:buFont typeface="Arial" charset="0"/>
              <a:buNone/>
              <a:defRPr/>
            </a:pPr>
            <a:endParaRPr lang="en-US" altLang="en-US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584473" indent="-584473" algn="ctr">
              <a:buClr>
                <a:srgbClr val="F79646"/>
              </a:buClr>
              <a:buFont typeface="Arial" charset="0"/>
              <a:buNone/>
              <a:defRPr/>
            </a:pPr>
            <a:r>
              <a:rPr lang="en-US" altLang="en-US" sz="6100" b="1" dirty="0">
                <a:solidFill>
                  <a:srgbClr val="FF3300"/>
                </a:solidFill>
                <a:latin typeface="Arial" charset="0"/>
                <a:ea typeface="+mj-ea"/>
                <a:cs typeface="Arial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60415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0645" y="410170"/>
            <a:ext cx="8628555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Nội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dung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trình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bày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16459200" cy="7429500"/>
          </a:xfrm>
        </p:spPr>
        <p:txBody>
          <a:bodyPr/>
          <a:lstStyle/>
          <a:p>
            <a:pPr eaLnBrk="1" hangingPunct="1">
              <a:spcBef>
                <a:spcPts val="2050"/>
              </a:spcBef>
              <a:spcAft>
                <a:spcPts val="1025"/>
              </a:spcAft>
              <a:buClr>
                <a:srgbClr val="F79646"/>
              </a:buClr>
              <a:buFont typeface="Wingdings" panose="05000000000000000000" pitchFamily="2" charset="2"/>
              <a:buChar char="q"/>
            </a:pPr>
            <a:r>
              <a:rPr lang="en-US" altLang="en-US" sz="4400" dirty="0" err="1" smtClean="0"/>
              <a:t>Hiện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trạng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công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tác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quản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lý</a:t>
            </a:r>
            <a:r>
              <a:rPr lang="en-US" altLang="en-US" sz="4400" dirty="0"/>
              <a:t> </a:t>
            </a:r>
            <a:r>
              <a:rPr lang="en-US" altLang="en-US" sz="4400" dirty="0" err="1" smtClean="0"/>
              <a:t>cấp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phép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xây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dựng</a:t>
            </a:r>
            <a:endParaRPr lang="en-US" altLang="en-US" sz="4400" dirty="0" smtClean="0"/>
          </a:p>
          <a:p>
            <a:pPr eaLnBrk="1" hangingPunct="1">
              <a:spcBef>
                <a:spcPts val="2050"/>
              </a:spcBef>
              <a:spcAft>
                <a:spcPts val="1025"/>
              </a:spcAft>
              <a:buClr>
                <a:srgbClr val="F79646"/>
              </a:buClr>
              <a:buFont typeface="Wingdings" panose="05000000000000000000" pitchFamily="2" charset="2"/>
              <a:buChar char="q"/>
            </a:pPr>
            <a:r>
              <a:rPr lang="en-US" altLang="en-US" sz="4400" dirty="0" err="1" smtClean="0"/>
              <a:t>Giải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pháp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quản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lý</a:t>
            </a:r>
            <a:r>
              <a:rPr lang="en-US" altLang="en-US" sz="4400" dirty="0"/>
              <a:t> </a:t>
            </a:r>
            <a:r>
              <a:rPr lang="en-US" altLang="en-US" sz="4400" dirty="0" err="1" smtClean="0"/>
              <a:t>Cơ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sở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dữ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liệu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cấp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phép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xây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dựng</a:t>
            </a:r>
            <a:endParaRPr lang="en-US" altLang="en-US" sz="4400" dirty="0" smtClean="0"/>
          </a:p>
          <a:p>
            <a:pPr eaLnBrk="1" hangingPunct="1">
              <a:spcBef>
                <a:spcPts val="2050"/>
              </a:spcBef>
              <a:spcAft>
                <a:spcPts val="1025"/>
              </a:spcAft>
              <a:buClr>
                <a:srgbClr val="F79646"/>
              </a:buClr>
              <a:buFont typeface="Wingdings" panose="05000000000000000000" pitchFamily="2" charset="2"/>
              <a:buChar char="q"/>
            </a:pPr>
            <a:r>
              <a:rPr lang="en-US" altLang="en-US" sz="4400" dirty="0" err="1" smtClean="0"/>
              <a:t>Hiệu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quả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mang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lại</a:t>
            </a:r>
            <a:endParaRPr lang="en-US" altLang="en-US" sz="4400" dirty="0" smtClean="0"/>
          </a:p>
          <a:p>
            <a:pPr marL="0" indent="0" eaLnBrk="1" hangingPunct="1">
              <a:spcBef>
                <a:spcPts val="2050"/>
              </a:spcBef>
              <a:spcAft>
                <a:spcPts val="1025"/>
              </a:spcAft>
              <a:buClr>
                <a:srgbClr val="F79646"/>
              </a:buClr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/>
          </p:cNvPr>
          <p:cNvSpPr/>
          <p:nvPr/>
        </p:nvSpPr>
        <p:spPr>
          <a:xfrm>
            <a:off x="2420890" y="2375846"/>
            <a:ext cx="14868525" cy="1310154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1096073" y="2246466"/>
            <a:ext cx="1542579" cy="154257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732088" y="2525713"/>
            <a:ext cx="9053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sz="2400"/>
          </a:p>
        </p:txBody>
      </p:sp>
      <p:sp>
        <p:nvSpPr>
          <p:cNvPr id="25" name="Rounded Rectangle 24">
            <a:extLst/>
          </p:cNvPr>
          <p:cNvSpPr/>
          <p:nvPr/>
        </p:nvSpPr>
        <p:spPr>
          <a:xfrm>
            <a:off x="2409976" y="4930306"/>
            <a:ext cx="14879439" cy="1304853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ounded Rectangle 26">
            <a:extLst/>
          </p:cNvPr>
          <p:cNvSpPr/>
          <p:nvPr/>
        </p:nvSpPr>
        <p:spPr>
          <a:xfrm>
            <a:off x="2349776" y="7373152"/>
            <a:ext cx="14939639" cy="151433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2732088" y="4982567"/>
            <a:ext cx="14243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en-US" altLang="en-US" sz="2400" dirty="0" err="1" smtClean="0">
                <a:cs typeface="Times New Roman" panose="02020603050405020304" pitchFamily="18" charset="0"/>
              </a:rPr>
              <a:t>Dữ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liệu</a:t>
            </a:r>
            <a:r>
              <a:rPr lang="en-US" altLang="en-US" sz="2400" dirty="0"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cs typeface="Times New Roman" panose="02020603050405020304" pitchFamily="18" charset="0"/>
              </a:rPr>
              <a:t>sẻ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dạng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khó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khai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thác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mất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hợp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khó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khăn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công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tác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vi-VN" altLang="en-US" sz="2400" dirty="0">
                <a:cs typeface="Arial" panose="020B0604020202020204" pitchFamily="34" charset="0"/>
              </a:rPr>
              <a:t>phối hợp giữa các ngành, các cấp và địa phương trong công tác quản lý trật tự xây </a:t>
            </a:r>
            <a:r>
              <a:rPr lang="vi-VN" altLang="en-US" sz="2400" dirty="0" smtClean="0">
                <a:cs typeface="Arial" panose="020B0604020202020204" pitchFamily="34" charset="0"/>
              </a:rPr>
              <a:t>dựng</a:t>
            </a:r>
            <a:r>
              <a:rPr lang="en-US" altLang="en-US" sz="2400" dirty="0" smtClean="0">
                <a:cs typeface="Arial" panose="020B0604020202020204" pitchFamily="34" charset="0"/>
              </a:rPr>
              <a:t> (</a:t>
            </a:r>
            <a:r>
              <a:rPr lang="en-US" altLang="en-US" sz="2400" dirty="0" err="1" smtClean="0">
                <a:cs typeface="Arial" panose="020B0604020202020204" pitchFamily="34" charset="0"/>
              </a:rPr>
              <a:t>công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tác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báo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cáo</a:t>
            </a:r>
            <a:r>
              <a:rPr lang="en-US" altLang="en-US" sz="2400" dirty="0" smtClean="0"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cs typeface="Arial" panose="020B0604020202020204" pitchFamily="34" charset="0"/>
              </a:rPr>
              <a:t>kiểm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tra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cấp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cs typeface="Arial" panose="020B0604020202020204" pitchFamily="34" charset="0"/>
              </a:rPr>
              <a:t>phép</a:t>
            </a:r>
            <a:r>
              <a:rPr lang="en-US" altLang="en-US" sz="2400" dirty="0" smtClean="0">
                <a:cs typeface="Arial" panose="020B0604020202020204" pitchFamily="34" charset="0"/>
              </a:rPr>
              <a:t>). </a:t>
            </a:r>
            <a:endParaRPr lang="en-US" altLang="en-US" sz="2400" dirty="0" smtClean="0">
              <a:cs typeface="Times New Roman" panose="02020603050405020304" pitchFamily="18" charset="0"/>
            </a:endParaRPr>
          </a:p>
        </p:txBody>
      </p:sp>
      <p:sp>
        <p:nvSpPr>
          <p:cNvPr id="5131" name="TextBox 15"/>
          <p:cNvSpPr txBox="1">
            <a:spLocks noChangeArrowheads="1"/>
          </p:cNvSpPr>
          <p:nvPr/>
        </p:nvSpPr>
        <p:spPr bwMode="auto">
          <a:xfrm>
            <a:off x="2822121" y="7714818"/>
            <a:ext cx="14220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phần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chuyên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ngành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quản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lý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>
                <a:cs typeface="Times New Roman" panose="02020603050405020304" pitchFamily="18" charset="0"/>
              </a:rPr>
              <a:t>thẩm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cấp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dựng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vi-VN" altLang="en-US" sz="2400" dirty="0" smtClean="0">
                <a:cs typeface="Times New Roman" panose="02020603050405020304" pitchFamily="18" charset="0"/>
              </a:rPr>
              <a:t>hỗ trợ xử lý các hồ sơ thủ tục hành chính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cấp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xây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dựng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q</a:t>
            </a:r>
            <a:r>
              <a:rPr lang="en-US" sz="2400" dirty="0" err="1" smtClean="0"/>
              <a:t>uản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vi-VN" sz="2400" dirty="0" smtClean="0"/>
              <a:t>kiểm </a:t>
            </a:r>
            <a:r>
              <a:rPr lang="vi-VN" sz="2400" dirty="0"/>
              <a:t>tra sau khi cấp </a:t>
            </a:r>
            <a:r>
              <a:rPr lang="vi-VN" sz="2400" dirty="0" smtClean="0"/>
              <a:t>GPXD</a:t>
            </a:r>
            <a:endParaRPr lang="vi-VN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47" y="2496807"/>
            <a:ext cx="1085229" cy="1085229"/>
          </a:xfrm>
          <a:prstGeom prst="rect">
            <a:avLst/>
          </a:prstGeom>
        </p:spPr>
      </p:pic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2822121" y="2623922"/>
            <a:ext cx="14209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err="1" smtClean="0">
                <a:cs typeface="Times New Roman" panose="02020603050405020304" pitchFamily="18" charset="0"/>
              </a:rPr>
              <a:t>Thông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cấp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xây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quản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lý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file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kết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quả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lưu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hệ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thông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giải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quyết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thủ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tục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hành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chính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chưa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quản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lý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thông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tin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dữ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liệu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cấp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phép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</a:t>
            </a:r>
            <a:endParaRPr lang="vi-VN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645" y="410170"/>
            <a:ext cx="8628555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Hiện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trạng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1075285" y="4722903"/>
            <a:ext cx="1542579" cy="154257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" name="Picture 30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4941431"/>
            <a:ext cx="1105522" cy="1105522"/>
          </a:xfrm>
          <a:prstGeom prst="rect">
            <a:avLst/>
          </a:prstGeom>
        </p:spPr>
      </p:pic>
      <p:sp>
        <p:nvSpPr>
          <p:cNvPr id="18" name="Oval 17">
            <a:extLst/>
          </p:cNvPr>
          <p:cNvSpPr/>
          <p:nvPr/>
        </p:nvSpPr>
        <p:spPr>
          <a:xfrm>
            <a:off x="1075888" y="7436132"/>
            <a:ext cx="1542579" cy="154257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" name="Picture 31">
            <a:extLst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60" y="7662908"/>
            <a:ext cx="1060775" cy="10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52500"/>
            <a:ext cx="17373600" cy="86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943100"/>
            <a:ext cx="8858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52" y="1790700"/>
            <a:ext cx="884895" cy="8848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40" y="1642242"/>
            <a:ext cx="1185753" cy="11857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790700"/>
            <a:ext cx="914248" cy="914248"/>
          </a:xfrm>
          <a:prstGeom prst="rect">
            <a:avLst/>
          </a:prstGeom>
        </p:spPr>
      </p:pic>
      <p:pic>
        <p:nvPicPr>
          <p:cNvPr id="6151" name="Picture 8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5" y="1790700"/>
            <a:ext cx="9842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990600" y="4686300"/>
            <a:ext cx="289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vi-VN" altLang="en-US" sz="2400" dirty="0">
                <a:cs typeface="Arial" panose="020B0604020202020204" pitchFamily="34" charset="0"/>
              </a:rPr>
              <a:t>Tạo lập cơ sở dữ liệu cấp phép xây dựng </a:t>
            </a:r>
            <a:r>
              <a:rPr lang="en-US" altLang="en-US" sz="2400" dirty="0" err="1">
                <a:cs typeface="Arial" panose="020B0604020202020204" pitchFamily="34" charset="0"/>
              </a:rPr>
              <a:t>toàn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tỉnh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vi-VN" altLang="en-US" sz="2400" dirty="0">
                <a:cs typeface="Arial" panose="020B0604020202020204" pitchFamily="34" charset="0"/>
              </a:rPr>
              <a:t>một cách tập trung, nhất </a:t>
            </a:r>
            <a:r>
              <a:rPr lang="vi-VN" altLang="en-US" sz="2400" dirty="0" smtClean="0">
                <a:cs typeface="Arial" panose="020B0604020202020204" pitchFamily="34" charset="0"/>
              </a:rPr>
              <a:t>quán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153" name="TextBox 29"/>
          <p:cNvSpPr txBox="1">
            <a:spLocks noChangeArrowheads="1"/>
          </p:cNvSpPr>
          <p:nvPr/>
        </p:nvSpPr>
        <p:spPr bwMode="auto">
          <a:xfrm>
            <a:off x="4311650" y="4686300"/>
            <a:ext cx="2895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/>
            <a:r>
              <a:rPr lang="vi-VN" altLang="en-US" sz="2400" dirty="0">
                <a:cs typeface="Arial" panose="020B0604020202020204" pitchFamily="34" charset="0"/>
              </a:rPr>
              <a:t>Hỗ trợ công tác quản lý, tra cứu thông tin, giải quyết thủ tục hành chính về Cấp phép xây dựng ở cấp Huyện và cấp </a:t>
            </a:r>
            <a:r>
              <a:rPr lang="vi-VN" altLang="en-US" sz="2400" dirty="0" smtClean="0">
                <a:cs typeface="Arial" panose="020B0604020202020204" pitchFamily="34" charset="0"/>
              </a:rPr>
              <a:t>Tỉnh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</a:p>
          <a:p>
            <a:pPr marL="0" lvl="1" indent="0" algn="just"/>
            <a:r>
              <a:rPr lang="en-US" altLang="en-US" sz="2400" dirty="0" err="1">
                <a:cs typeface="Arial" panose="020B0604020202020204" pitchFamily="34" charset="0"/>
              </a:rPr>
              <a:t>Hỗ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trợ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tác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quản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lý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trật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tự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xây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dựng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cấp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phép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dễ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dàng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quả</a:t>
            </a:r>
            <a:r>
              <a:rPr lang="en-US" altLang="en-US" sz="2400" dirty="0" smtClean="0">
                <a:cs typeface="Arial" panose="020B0604020202020204" pitchFamily="34" charset="0"/>
              </a:rPr>
              <a:t>.</a:t>
            </a:r>
            <a:endParaRPr lang="vi-VN" altLang="en-US" sz="2400" dirty="0">
              <a:cs typeface="Arial" panose="020B0604020202020204" pitchFamily="34" charset="0"/>
            </a:endParaRPr>
          </a:p>
        </p:txBody>
      </p:sp>
      <p:sp>
        <p:nvSpPr>
          <p:cNvPr id="6154" name="TextBox 30"/>
          <p:cNvSpPr txBox="1">
            <a:spLocks noChangeArrowheads="1"/>
          </p:cNvSpPr>
          <p:nvPr/>
        </p:nvSpPr>
        <p:spPr bwMode="auto">
          <a:xfrm>
            <a:off x="7742238" y="4686300"/>
            <a:ext cx="289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>
              <a:buClr>
                <a:srgbClr val="F79646"/>
              </a:buClr>
            </a:pPr>
            <a:r>
              <a:rPr lang="vi-VN" altLang="en-US" sz="2400" dirty="0">
                <a:cs typeface="Arial" panose="020B0604020202020204" pitchFamily="34" charset="0"/>
              </a:rPr>
              <a:t>Tích hợp, đồng bộ dữ liệu với </a:t>
            </a:r>
            <a:r>
              <a:rPr lang="en-US" altLang="en-US" sz="2400" dirty="0" err="1">
                <a:cs typeface="Arial" panose="020B0604020202020204" pitchFamily="34" charset="0"/>
              </a:rPr>
              <a:t>Hệ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thông</a:t>
            </a:r>
            <a:r>
              <a:rPr lang="en-US" altLang="en-US" sz="2400" dirty="0">
                <a:cs typeface="Arial" panose="020B0604020202020204" pitchFamily="34" charset="0"/>
              </a:rPr>
              <a:t> tin </a:t>
            </a:r>
            <a:r>
              <a:rPr lang="en-US" altLang="en-US" sz="2400" dirty="0" err="1">
                <a:cs typeface="Arial" panose="020B0604020202020204" pitchFamily="34" charset="0"/>
              </a:rPr>
              <a:t>giải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quyêt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cs typeface="Arial" panose="020B0604020202020204" pitchFamily="34" charset="0"/>
              </a:rPr>
              <a:t>TTHC </a:t>
            </a:r>
            <a:r>
              <a:rPr lang="en-US" altLang="en-US" sz="2400" dirty="0" err="1" smtClean="0">
                <a:cs typeface="Arial" panose="020B0604020202020204" pitchFamily="34" charset="0"/>
              </a:rPr>
              <a:t>tỉnh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vi-VN" altLang="en-US" sz="2400" dirty="0">
                <a:cs typeface="Arial" panose="020B0604020202020204" pitchFamily="34" charset="0"/>
              </a:rPr>
              <a:t>để giải quyết hồ sơ cấp phép xây dựng</a:t>
            </a:r>
          </a:p>
        </p:txBody>
      </p:sp>
      <p:sp>
        <p:nvSpPr>
          <p:cNvPr id="6155" name="TextBox 31"/>
          <p:cNvSpPr txBox="1">
            <a:spLocks noChangeArrowheads="1"/>
          </p:cNvSpPr>
          <p:nvPr/>
        </p:nvSpPr>
        <p:spPr bwMode="auto">
          <a:xfrm>
            <a:off x="11066463" y="4673600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>
              <a:buClr>
                <a:srgbClr val="F79646"/>
              </a:buClr>
            </a:pPr>
            <a:r>
              <a:rPr lang="vi-VN" altLang="en-US" sz="2400" dirty="0">
                <a:cs typeface="Arial" panose="020B0604020202020204" pitchFamily="34" charset="0"/>
              </a:rPr>
              <a:t>Tích hợp, đồng bộ dữ liệu cấp phép xây dựng </a:t>
            </a:r>
            <a:r>
              <a:rPr lang="en-US" altLang="en-US" sz="2400" dirty="0" err="1">
                <a:cs typeface="Arial" panose="020B0604020202020204" pitchFamily="34" charset="0"/>
              </a:rPr>
              <a:t>với</a:t>
            </a:r>
            <a:r>
              <a:rPr lang="vi-VN" altLang="en-US" sz="2400" dirty="0">
                <a:cs typeface="Arial" panose="020B0604020202020204" pitchFamily="34" charset="0"/>
              </a:rPr>
              <a:t> hệ thống tập trung của Bộ Xây dựng</a:t>
            </a:r>
          </a:p>
        </p:txBody>
      </p:sp>
      <p:sp>
        <p:nvSpPr>
          <p:cNvPr id="6156" name="TextBox 32"/>
          <p:cNvSpPr txBox="1">
            <a:spLocks noChangeArrowheads="1"/>
          </p:cNvSpPr>
          <p:nvPr/>
        </p:nvSpPr>
        <p:spPr bwMode="auto">
          <a:xfrm>
            <a:off x="14554200" y="4686300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just">
              <a:buClr>
                <a:srgbClr val="F79646"/>
              </a:buClr>
            </a:pPr>
            <a:r>
              <a:rPr lang="vi-VN" altLang="en-US" sz="2400" dirty="0">
                <a:cs typeface="Arial" panose="020B0604020202020204" pitchFamily="34" charset="0"/>
              </a:rPr>
              <a:t>Góp phần vào công cuộc chuyển đổi số trong công tác quản lý nhà nước của </a:t>
            </a:r>
            <a:r>
              <a:rPr lang="en-US" altLang="en-US" sz="2400" dirty="0" err="1"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vị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22" y="322422"/>
            <a:ext cx="8628555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Mục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tiêu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18330"/>
            <a:ext cx="13563600" cy="767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 descr="https://vanphongpham365.vn/uploads/about/gthi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1" y="4919117"/>
            <a:ext cx="3392749" cy="38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6451140" y="2571571"/>
            <a:ext cx="29214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Quản lý hồ sơ về cấp phép xây dựng </a:t>
            </a:r>
          </a:p>
          <a:p>
            <a:pPr algn="ctr"/>
            <a:endParaRPr lang="en-US" alt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22" y="322422"/>
            <a:ext cx="8628555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Chức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năng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5" name="TextBox 17"/>
          <p:cNvSpPr txBox="1">
            <a:spLocks noChangeArrowheads="1"/>
          </p:cNvSpPr>
          <p:nvPr/>
        </p:nvSpPr>
        <p:spPr bwMode="auto">
          <a:xfrm>
            <a:off x="13258800" y="2576933"/>
            <a:ext cx="2979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Quản lý thông tin giấy phép </a:t>
            </a:r>
            <a:r>
              <a:rPr lang="vi-VN" alt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xây</a:t>
            </a:r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 dựng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5402006" y="5107726"/>
            <a:ext cx="3208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Báo cáo thống kê</a:t>
            </a:r>
          </a:p>
        </p:txBody>
      </p: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14362368" y="4998303"/>
            <a:ext cx="26252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Tích hợp, chia sẻ thông tin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120" y="5116901"/>
            <a:ext cx="568186" cy="5681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93" y="4862043"/>
            <a:ext cx="953030" cy="9530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44" y="2678998"/>
            <a:ext cx="728932" cy="728932"/>
          </a:xfrm>
          <a:prstGeom prst="rect">
            <a:avLst/>
          </a:prstGeom>
        </p:spPr>
      </p:pic>
      <p:sp>
        <p:nvSpPr>
          <p:cNvPr id="12301" name="TextBox 35"/>
          <p:cNvSpPr txBox="1">
            <a:spLocks noChangeArrowheads="1"/>
          </p:cNvSpPr>
          <p:nvPr/>
        </p:nvSpPr>
        <p:spPr bwMode="auto">
          <a:xfrm>
            <a:off x="9372600" y="4922636"/>
            <a:ext cx="2544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300" b="1" dirty="0"/>
              <a:t>CƠ SỞ DỮ LIỆU </a:t>
            </a:r>
            <a:r>
              <a:rPr lang="vi-VN" altLang="en-US" sz="2300" b="1" dirty="0" smtClean="0"/>
              <a:t>CẤP PHÉP</a:t>
            </a:r>
            <a:endParaRPr lang="en-US" altLang="en-US" sz="2300" b="1" dirty="0" smtClean="0"/>
          </a:p>
          <a:p>
            <a:pPr algn="ctr"/>
            <a:r>
              <a:rPr lang="vi-VN" altLang="en-US" sz="2300" b="1" dirty="0" smtClean="0"/>
              <a:t> </a:t>
            </a:r>
            <a:r>
              <a:rPr lang="vi-VN" altLang="en-US" sz="2300" b="1" dirty="0"/>
              <a:t>XÂY DỰNG</a:t>
            </a:r>
            <a:endParaRPr lang="en-US" altLang="en-US" sz="23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34" y="2704259"/>
            <a:ext cx="611582" cy="611582"/>
          </a:xfrm>
          <a:prstGeom prst="rect">
            <a:avLst/>
          </a:prstGeom>
        </p:spPr>
      </p:pic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6404608" y="7447701"/>
            <a:ext cx="2663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Quản trị hệ thống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3" y="7077458"/>
            <a:ext cx="1092286" cy="1092286"/>
          </a:xfrm>
          <a:prstGeom prst="rect">
            <a:avLst/>
          </a:prstGeom>
        </p:spPr>
      </p:pic>
      <p:sp>
        <p:nvSpPr>
          <p:cNvPr id="12305" name="TextBox 18"/>
          <p:cNvSpPr txBox="1">
            <a:spLocks noChangeArrowheads="1"/>
          </p:cNvSpPr>
          <p:nvPr/>
        </p:nvSpPr>
        <p:spPr bwMode="auto">
          <a:xfrm>
            <a:off x="13563600" y="7208103"/>
            <a:ext cx="267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FFFFFF"/>
                </a:solidFill>
                <a:cs typeface="Arial" panose="020B0604020202020204" pitchFamily="34" charset="0"/>
              </a:rPr>
              <a:t>Thông</a:t>
            </a:r>
            <a:r>
              <a:rPr lang="en-US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 tin k</a:t>
            </a:r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iểm tra vi phạm xử phạt</a:t>
            </a:r>
          </a:p>
        </p:txBody>
      </p:sp>
      <p:pic>
        <p:nvPicPr>
          <p:cNvPr id="12306" name="Picture 1"/>
          <p:cNvPicPr>
            <a:picLocks noChangeAspect="1"/>
          </p:cNvPicPr>
          <p:nvPr/>
        </p:nvPicPr>
        <p:blipFill>
          <a:blip r:embed="rId1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560" y="7208103"/>
            <a:ext cx="1280702" cy="72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122" y="322422"/>
            <a:ext cx="149060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Mô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hình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trao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đổi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dữ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liệu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ounded Rectangle 5">
            <a:hlinkClick r:id="" action="ppaction://noaction" highlightClick="1"/>
            <a:hlinkHover r:id="" action="ppaction://noaction" highlightClick="1"/>
          </p:cNvPr>
          <p:cNvSpPr/>
          <p:nvPr/>
        </p:nvSpPr>
        <p:spPr bwMode="auto">
          <a:xfrm>
            <a:off x="974725" y="4052888"/>
            <a:ext cx="2471738" cy="479425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2066443"/>
            <a:ext cx="3225324" cy="23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229600" y="4762500"/>
            <a:ext cx="0" cy="174783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86238" y="4143375"/>
            <a:ext cx="314166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4632325" y="2997200"/>
            <a:ext cx="185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cs typeface="Arial" panose="020B0604020202020204" pitchFamily="34" charset="0"/>
              </a:rPr>
              <a:t>Nộp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hồ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sơ</a:t>
            </a:r>
            <a:endParaRPr lang="en-US" altLang="en-US" sz="1600" b="1" dirty="0">
              <a:cs typeface="Arial" panose="020B0604020202020204" pitchFamily="34" charset="0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4838700" y="4202113"/>
            <a:ext cx="1441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cs typeface="Arial" panose="020B0604020202020204" pitchFamily="34" charset="0"/>
              </a:rPr>
              <a:t>Trả kết quả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709025" y="4762500"/>
            <a:ext cx="0" cy="1747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86238" y="3406775"/>
            <a:ext cx="2709862" cy="254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200871" y="1913532"/>
            <a:ext cx="497779" cy="2845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Trục liên thông VDXP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393363" y="3621088"/>
            <a:ext cx="1646237" cy="3492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031788" y="3636963"/>
            <a:ext cx="1446212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9859963" y="3003550"/>
            <a:ext cx="2322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cs typeface="Arial" panose="020B0604020202020204" pitchFamily="34" charset="0"/>
              </a:rPr>
              <a:t>Đồng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bộ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dữ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liệu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hồ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sơ</a:t>
            </a:r>
            <a:r>
              <a:rPr lang="en-US" altLang="en-US" sz="1600" b="1" dirty="0">
                <a:cs typeface="Arial" panose="020B0604020202020204" pitchFamily="34" charset="0"/>
              </a:rPr>
              <a:t> CPXD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6591334" y="4371462"/>
            <a:ext cx="677108" cy="23622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b="1" dirty="0" err="1">
                <a:cs typeface="Arial" pitchFamily="34" charset="0"/>
              </a:rPr>
              <a:t>Đồng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bộ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thông</a:t>
            </a:r>
            <a:r>
              <a:rPr lang="en-US" sz="1600" b="1" dirty="0">
                <a:cs typeface="Arial" pitchFamily="34" charset="0"/>
              </a:rPr>
              <a:t> tin </a:t>
            </a:r>
            <a:r>
              <a:rPr lang="en-US" sz="1600" b="1" dirty="0" err="1">
                <a:cs typeface="Arial" pitchFamily="34" charset="0"/>
              </a:rPr>
              <a:t>hồ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sơ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9950527" y="4058863"/>
            <a:ext cx="677108" cy="298739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b="1" dirty="0" err="1">
                <a:cs typeface="Arial" pitchFamily="34" charset="0"/>
              </a:rPr>
              <a:t>Đồng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bộ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trạng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thái</a:t>
            </a:r>
            <a:r>
              <a:rPr lang="en-US" sz="1600" b="1" dirty="0">
                <a:cs typeface="Arial" pitchFamily="34" charset="0"/>
              </a:rPr>
              <a:t>/ </a:t>
            </a:r>
            <a:r>
              <a:rPr lang="en-US" sz="1600" b="1" dirty="0" err="1">
                <a:cs typeface="Arial" pitchFamily="34" charset="0"/>
              </a:rPr>
              <a:t>tiến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trình</a:t>
            </a:r>
            <a:r>
              <a:rPr lang="en-US" sz="1600" b="1" dirty="0">
                <a:cs typeface="Arial" pitchFamily="34" charset="0"/>
              </a:rPr>
              <a:t>/ KQ </a:t>
            </a:r>
            <a:r>
              <a:rPr lang="en-US" sz="1600" b="1" dirty="0" err="1">
                <a:cs typeface="Arial" pitchFamily="34" charset="0"/>
              </a:rPr>
              <a:t>xử</a:t>
            </a:r>
            <a:r>
              <a:rPr lang="en-US" sz="1600" b="1" dirty="0">
                <a:cs typeface="Arial" pitchFamily="34" charset="0"/>
              </a:rPr>
              <a:t> lý </a:t>
            </a:r>
            <a:r>
              <a:rPr lang="en-US" sz="1600" b="1" dirty="0" err="1">
                <a:cs typeface="Arial" pitchFamily="34" charset="0"/>
              </a:rPr>
              <a:t>hồ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sơ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9236" name="TextBox 54"/>
          <p:cNvSpPr txBox="1">
            <a:spLocks noChangeArrowheads="1"/>
          </p:cNvSpPr>
          <p:nvPr/>
        </p:nvSpPr>
        <p:spPr bwMode="auto">
          <a:xfrm>
            <a:off x="12553950" y="3019425"/>
            <a:ext cx="275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cs typeface="Arial" panose="020B0604020202020204" pitchFamily="34" charset="0"/>
              </a:rPr>
              <a:t>Đồng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bộ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dữ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liệu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hồ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sơ</a:t>
            </a:r>
            <a:r>
              <a:rPr lang="en-US" altLang="en-US" sz="1600" b="1" dirty="0">
                <a:cs typeface="Arial" panose="020B0604020202020204" pitchFamily="34" charset="0"/>
              </a:rPr>
              <a:t> CPXD</a:t>
            </a:r>
          </a:p>
        </p:txBody>
      </p:sp>
      <p:pic>
        <p:nvPicPr>
          <p:cNvPr id="9237" name="Picture 91" descr="engineer-256x256.pn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030413"/>
            <a:ext cx="2112963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879" y="2019300"/>
            <a:ext cx="3086884" cy="279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752" y="6662082"/>
            <a:ext cx="3765329" cy="2591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943100"/>
            <a:ext cx="15557500" cy="74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4762500" y="3478213"/>
            <a:ext cx="289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>
                <a:cs typeface="Arial" panose="020B0604020202020204" pitchFamily="34" charset="0"/>
              </a:rPr>
              <a:t>Phần mềm CSDL CPXD</a:t>
            </a:r>
            <a:endParaRPr lang="vi-VN" altLang="en-US" sz="2800" dirty="0">
              <a:cs typeface="Arial" panose="020B0604020202020204" pitchFamily="34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762500" y="5260975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>
                <a:cs typeface="Arial" panose="020B0604020202020204" pitchFamily="34" charset="0"/>
              </a:rPr>
              <a:t>HTTT giải quyết </a:t>
            </a:r>
            <a:r>
              <a:rPr lang="vi-VN" altLang="en-US" sz="2400" b="1" dirty="0" smtClean="0">
                <a:cs typeface="Arial" panose="020B0604020202020204" pitchFamily="34" charset="0"/>
              </a:rPr>
              <a:t>TTHC</a:t>
            </a:r>
            <a:r>
              <a:rPr lang="en-US" altLang="en-US" sz="2400" b="1" dirty="0" smtClean="0"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của</a:t>
            </a:r>
            <a:r>
              <a:rPr lang="en-US" altLang="en-US" sz="2400" b="1" dirty="0" smtClean="0"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cs typeface="Arial" panose="020B0604020202020204" pitchFamily="34" charset="0"/>
              </a:rPr>
              <a:t>tỉnh</a:t>
            </a:r>
            <a:endParaRPr lang="vi-VN" altLang="en-US" sz="2400" b="1" dirty="0">
              <a:cs typeface="Arial" panose="020B0604020202020204" pitchFamily="34" charset="0"/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735512" y="6956425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>
                <a:cs typeface="Arial" panose="020B0604020202020204" pitchFamily="34" charset="0"/>
              </a:rPr>
              <a:t>Hệ thống CPXD tập trung của Bộ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8697912" y="2476500"/>
            <a:ext cx="64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Đồng bộ thông tin hồ sơ từ </a:t>
            </a:r>
            <a:r>
              <a:rPr lang="en-US" altLang="en-US" sz="2000" dirty="0">
                <a:cs typeface="Arial" panose="020B0604020202020204" pitchFamily="34" charset="0"/>
              </a:rPr>
              <a:t>HTTT GQ </a:t>
            </a:r>
            <a:r>
              <a:rPr lang="en-US" altLang="en-US" sz="2000" dirty="0" smtClean="0">
                <a:cs typeface="Arial" panose="020B0604020202020204" pitchFamily="34" charset="0"/>
              </a:rPr>
              <a:t>TTHC </a:t>
            </a:r>
            <a:r>
              <a:rPr lang="en-US" altLang="en-US" sz="2000" dirty="0" err="1">
                <a:cs typeface="Arial" panose="020B0604020202020204" pitchFamily="34" charset="0"/>
              </a:rPr>
              <a:t>tỉnh</a:t>
            </a:r>
            <a:endParaRPr lang="vi-VN" altLang="en-US" sz="2000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Thực hiện xử lý hồ sơ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Cấp phép xây dựng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Đồng bộ tiến trình/ trạng thái /KQ xử lý hồ sơ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Quản lý dữ liệu hồ sơ CPXD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Báo cáo, thống kê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8697912" y="4838700"/>
            <a:ext cx="5943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Tiếp nhận hồ sơ trực tiếp/ trực tuyến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Tra cứu TTHC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Đồng bộ tiến trình/trạng thái/KQ Xử lý hồ sơ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Đồng bộ dữ liệu hồ sơ CPXD lên </a:t>
            </a:r>
            <a:r>
              <a:rPr lang="vi-VN" altLang="en-US" sz="2000" dirty="0" smtClean="0">
                <a:cs typeface="Arial" panose="020B0604020202020204" pitchFamily="34" charset="0"/>
              </a:rPr>
              <a:t>Hệ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vi-VN" altLang="en-US" sz="2000" dirty="0" smtClean="0">
                <a:cs typeface="Arial" panose="020B0604020202020204" pitchFamily="34" charset="0"/>
              </a:rPr>
              <a:t>thống </a:t>
            </a:r>
            <a:r>
              <a:rPr lang="vi-VN" altLang="en-US" sz="2000" dirty="0">
                <a:cs typeface="Arial" panose="020B0604020202020204" pitchFamily="34" charset="0"/>
              </a:rPr>
              <a:t>CPXD tập trung của Bộ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8697912" y="7124700"/>
            <a:ext cx="594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vi-VN" altLang="en-US" sz="2000" dirty="0">
                <a:cs typeface="Arial" panose="020B0604020202020204" pitchFamily="34" charset="0"/>
              </a:rPr>
              <a:t>Tiếp nhận dữ liệu hồ sơ cấp phép xây dựng được đồng bộ từ </a:t>
            </a:r>
            <a:r>
              <a:rPr lang="en-US" altLang="en-US" sz="2000" dirty="0">
                <a:cs typeface="Arial" panose="020B0604020202020204" pitchFamily="34" charset="0"/>
              </a:rPr>
              <a:t>HTTT GQ TTHC</a:t>
            </a:r>
            <a:r>
              <a:rPr lang="vi-VN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tỉnh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altLang="en-US" sz="2000" dirty="0" smtClean="0">
                <a:cs typeface="Arial" panose="020B0604020202020204" pitchFamily="34" charset="0"/>
              </a:rPr>
              <a:t>Tra </a:t>
            </a:r>
            <a:r>
              <a:rPr lang="vi-VN" altLang="en-US" sz="2000" dirty="0">
                <a:cs typeface="Arial" panose="020B0604020202020204" pitchFamily="34" charset="0"/>
              </a:rPr>
              <a:t>cứu dữ liệu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1687512" y="4746625"/>
            <a:ext cx="2590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cs typeface="Arial" panose="020B0604020202020204" pitchFamily="34" charset="0"/>
              </a:rPr>
              <a:t>Vai trò của các hệ thống</a:t>
            </a:r>
            <a:endParaRPr lang="vi-VN" altLang="en-US" sz="4000" dirty="0"/>
          </a:p>
        </p:txBody>
      </p:sp>
      <p:sp>
        <p:nvSpPr>
          <p:cNvPr id="13" name="Left-Right Arrow 12"/>
          <p:cNvSpPr/>
          <p:nvPr/>
        </p:nvSpPr>
        <p:spPr>
          <a:xfrm rot="5400000">
            <a:off x="15367793" y="4274344"/>
            <a:ext cx="1049338" cy="501650"/>
          </a:xfrm>
          <a:prstGeom prst="left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651162" y="6357938"/>
            <a:ext cx="501650" cy="766762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16154400" y="427672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>
                <a:cs typeface="Arial" panose="020B0604020202020204" pitchFamily="34" charset="0"/>
              </a:rPr>
              <a:t>Đồng bộ</a:t>
            </a:r>
          </a:p>
        </p:txBody>
      </p:sp>
      <p:sp>
        <p:nvSpPr>
          <p:cNvPr id="10253" name="TextBox 15"/>
          <p:cNvSpPr txBox="1">
            <a:spLocks noChangeArrowheads="1"/>
          </p:cNvSpPr>
          <p:nvPr/>
        </p:nvSpPr>
        <p:spPr bwMode="auto">
          <a:xfrm>
            <a:off x="16154400" y="63579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>
                <a:cs typeface="Arial" panose="020B0604020202020204" pitchFamily="34" charset="0"/>
              </a:rPr>
              <a:t>Đồng bộ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22" y="322422"/>
            <a:ext cx="8628555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Vai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trò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các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hệ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thống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122" y="322422"/>
            <a:ext cx="149060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Quy</a:t>
            </a:r>
            <a:r>
              <a:rPr lang="vi-V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Arial" pitchFamily="34" charset="0"/>
              </a:rPr>
              <a:t> </a:t>
            </a:r>
            <a:r>
              <a:rPr lang="vi-VN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trình xử lý hồ sơ CPXD</a:t>
            </a:r>
            <a:endParaRPr lang="en-US" sz="48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15500" y="2825750"/>
            <a:ext cx="8153400" cy="578485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pic>
        <p:nvPicPr>
          <p:cNvPr id="11268" name="Picture 91" descr="engineer-256x256.pn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4288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s://lh3.googleusercontent.com/proxy/6hWJcnLzKblSvkr1sjSjsgv-sEa4SDhDXyaaXCu1fuVZ1M8PI4NdjEybWevB1135S_mkJtFl1zFEpFbZO-qbjjiHwN39M0wH_2NLIb3mw8wa9sfhIY8hvWx_Twb2avv6m8sZAOk_n8umTdpESSeW5m2-18GuCIulSGK4QYjS0lOO6a-UzL4xdAZv5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949825"/>
            <a:ext cx="1066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8" descr="User-256x256.png">
            <a:hlinkClick r:id="" action="ppaction://noaction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650" y="3690938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3" descr="F:\Icon\Nhan vien nu.png">
            <a:hlinkClick r:id="" action="ppaction://noaction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825" y="38036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490538" y="3419475"/>
            <a:ext cx="1576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Cá nhân/ Tổ chức/ Doanh nghiệp</a:t>
            </a:r>
          </a:p>
        </p:txBody>
      </p:sp>
      <p:cxnSp>
        <p:nvCxnSpPr>
          <p:cNvPr id="31" name="Elbow Connector 30"/>
          <p:cNvCxnSpPr>
            <a:endCxn id="11269" idx="0"/>
          </p:cNvCxnSpPr>
          <p:nvPr/>
        </p:nvCxnSpPr>
        <p:spPr bwMode="auto">
          <a:xfrm rot="16200000" flipH="1">
            <a:off x="2256632" y="3140869"/>
            <a:ext cx="1941512" cy="1676400"/>
          </a:xfrm>
          <a:prstGeom prst="bentConnector3">
            <a:avLst>
              <a:gd name="adj1" fmla="val -99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1238" y="5484813"/>
            <a:ext cx="353060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275" name="Rectangle 32"/>
          <p:cNvSpPr>
            <a:spLocks noChangeArrowheads="1"/>
          </p:cNvSpPr>
          <p:nvPr/>
        </p:nvSpPr>
        <p:spPr bwMode="auto">
          <a:xfrm>
            <a:off x="9769475" y="4718050"/>
            <a:ext cx="321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Cán bộ chuyên môn</a:t>
            </a:r>
          </a:p>
        </p:txBody>
      </p:sp>
      <p:sp>
        <p:nvSpPr>
          <p:cNvPr id="11276" name="Rectangle 33"/>
          <p:cNvSpPr>
            <a:spLocks noChangeArrowheads="1"/>
          </p:cNvSpPr>
          <p:nvPr/>
        </p:nvSpPr>
        <p:spPr bwMode="auto">
          <a:xfrm>
            <a:off x="3098800" y="5967413"/>
            <a:ext cx="185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Bộ phận</a:t>
            </a:r>
          </a:p>
          <a:p>
            <a:pPr algn="ctr"/>
            <a:r>
              <a:rPr lang="vi-VN" alt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Tiếp nhận và trả kết quả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287250" y="4219575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287251" y="4513263"/>
            <a:ext cx="3098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279" name="Rectangle 36"/>
          <p:cNvSpPr>
            <a:spLocks noChangeArrowheads="1"/>
          </p:cNvSpPr>
          <p:nvPr/>
        </p:nvSpPr>
        <p:spPr bwMode="auto">
          <a:xfrm>
            <a:off x="14517688" y="4719638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Lãnh đạo cơ quan</a:t>
            </a:r>
          </a:p>
        </p:txBody>
      </p:sp>
      <p:sp>
        <p:nvSpPr>
          <p:cNvPr id="38" name="Isosceles Triangle 37"/>
          <p:cNvSpPr/>
          <p:nvPr/>
        </p:nvSpPr>
        <p:spPr>
          <a:xfrm>
            <a:off x="15214600" y="5364163"/>
            <a:ext cx="249238" cy="2413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3" tIns="51201" rIns="102403" bIns="51201" anchor="ctr"/>
          <a:lstStyle/>
          <a:p>
            <a:pPr algn="ctr">
              <a:defRPr/>
            </a:pPr>
            <a:endParaRPr lang="vi-VN" sz="1100" dirty="0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091238" y="5848350"/>
            <a:ext cx="35306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1269" idx="1"/>
            <a:endCxn id="11272" idx="2"/>
          </p:cNvCxnSpPr>
          <p:nvPr/>
        </p:nvCxnSpPr>
        <p:spPr bwMode="auto">
          <a:xfrm rot="10800000">
            <a:off x="1278732" y="4742915"/>
            <a:ext cx="2253456" cy="729993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08238" y="2263775"/>
            <a:ext cx="16033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Nộp hồ sơ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21619" y="5349875"/>
            <a:ext cx="17176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Trả kết quả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188950" y="3425825"/>
            <a:ext cx="12731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Trình ký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484475" y="5176838"/>
            <a:ext cx="199866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Ký duyệt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Xem báo cáo</a:t>
            </a:r>
          </a:p>
        </p:txBody>
      </p:sp>
      <p:grpSp>
        <p:nvGrpSpPr>
          <p:cNvPr id="11287" name="Group 44"/>
          <p:cNvGrpSpPr>
            <a:grpSpLocks/>
          </p:cNvGrpSpPr>
          <p:nvPr/>
        </p:nvGrpSpPr>
        <p:grpSpPr bwMode="auto">
          <a:xfrm>
            <a:off x="2101850" y="3744913"/>
            <a:ext cx="3848100" cy="4038600"/>
            <a:chOff x="-188603" y="-1333198"/>
            <a:chExt cx="10621600" cy="1966974"/>
          </a:xfrm>
        </p:grpSpPr>
        <p:sp>
          <p:nvSpPr>
            <p:cNvPr id="46" name="Rounded Rectangle 45"/>
            <p:cNvSpPr/>
            <p:nvPr/>
          </p:nvSpPr>
          <p:spPr>
            <a:xfrm>
              <a:off x="-188603" y="-1333198"/>
              <a:ext cx="10621600" cy="1966974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385420" y="101054"/>
              <a:ext cx="4938342" cy="532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8763" tIns="0" rIns="188763" bIns="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2000" b="1" dirty="0">
                <a:cs typeface="Times New Roman" pitchFamily="18" charset="0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827338" y="7235825"/>
            <a:ext cx="2397125" cy="798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>
                <a:solidFill>
                  <a:schemeClr val="tx1"/>
                </a:solidFill>
                <a:cs typeface="Times New Roman" pitchFamily="18" charset="0"/>
              </a:rPr>
              <a:t>HTTT giải quyết TTHC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2871450" y="8029575"/>
            <a:ext cx="2397125" cy="798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CPXD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48375" y="4786313"/>
            <a:ext cx="3468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Đồng bộ thông tin hồ sơ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78550" y="5905500"/>
            <a:ext cx="33639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Đồng bộ trạng thái, </a:t>
            </a:r>
            <a:r>
              <a:rPr lang="vi-VN" sz="2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tiến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4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trình</a:t>
            </a:r>
            <a:r>
              <a:rPr lang="vi-VN" sz="2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kết quả xử lý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114757" y="5171364"/>
            <a:ext cx="4495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Xử lý hồ sơ</a:t>
            </a:r>
          </a:p>
          <a:p>
            <a:pPr>
              <a:defRPr/>
            </a:pPr>
            <a:r>
              <a:rPr lang="vi-VN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Cập nhật trạng thái</a:t>
            </a:r>
          </a:p>
          <a:p>
            <a:pPr>
              <a:defRPr/>
            </a:pPr>
            <a:r>
              <a:rPr lang="vi-VN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Tạo kết quả</a:t>
            </a:r>
          </a:p>
          <a:p>
            <a:pPr>
              <a:defRPr/>
            </a:pPr>
            <a:r>
              <a:rPr lang="vi-VN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Quản lý thông tin sau cấp phép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122" y="322422"/>
            <a:ext cx="14906078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Phạm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Arial" pitchFamily="34" charset="0"/>
                <a:ea typeface="+mj-ea"/>
                <a:cs typeface="Arial" pitchFamily="34" charset="0"/>
              </a:rPr>
              <a:t>vi</a:t>
            </a:r>
          </a:p>
        </p:txBody>
      </p:sp>
      <p:sp>
        <p:nvSpPr>
          <p:cNvPr id="21" name="Rectangle: Rounded Corners 105">
            <a:extLst/>
          </p:cNvPr>
          <p:cNvSpPr/>
          <p:nvPr/>
        </p:nvSpPr>
        <p:spPr>
          <a:xfrm>
            <a:off x="1371600" y="1790700"/>
            <a:ext cx="15647193" cy="6934200"/>
          </a:xfrm>
          <a:prstGeom prst="roundRect">
            <a:avLst>
              <a:gd name="adj" fmla="val 10413"/>
            </a:avLst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GQTTHC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8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vi-VN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Cấp </a:t>
            </a:r>
            <a:r>
              <a:rPr lang="vi-VN" sz="2800" spc="22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giấy phép xây dựng </a:t>
            </a:r>
            <a:r>
              <a:rPr lang="vi-VN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đối </a:t>
            </a:r>
            <a:r>
              <a:rPr lang="vi-VN" sz="2800" spc="22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với công trình cấp III, cấp IV (Công trình không theo tuyến/Theo tuyến trong đô thị/Tín ngưỡng, tôn giáo/Tượng đài, tranh hoành tráng/Theo giai đoạn cho công trình không theo tuyến/Theo giai đoạn cho công trình theo tuyến trong đô thị/Dự án) và nhà ở riêng </a:t>
            </a:r>
            <a:r>
              <a:rPr lang="vi-VN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lẻ.</a:t>
            </a:r>
            <a:r>
              <a:rPr lang="en-US" sz="28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Di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8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C</a:t>
            </a:r>
            <a:r>
              <a:rPr lang="vi-VN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ấp 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iấy </a:t>
            </a:r>
            <a:r>
              <a:rPr lang="vi-VN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xây dựng mới đối với công trình cấp đặc biệt, cấp I, cấp II (Công trình không theo tuyến/ Theo tuyến trong đô thị/ Tín ngưỡng, tôn giáo/ Tượng đài, tranh hoành tráng/Theo giai đoạn cho công trình không theo tuyến/ Theo giai đoạn cho công trình theo tuyến trong đô thị/ Dự án</a:t>
            </a:r>
            <a:r>
              <a:rPr lang="vi-VN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Di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dời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2800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n-US" sz="2800" spc="22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spc="22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22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3200" b="1" spc="2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86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Unitech</Template>
  <TotalTime>9682</TotalTime>
  <Words>1170</Words>
  <Application>Microsoft Office PowerPoint</Application>
  <PresentationFormat>Custom</PresentationFormat>
  <Paragraphs>118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Roboto</vt:lpstr>
      <vt:lpstr>Times New Roman</vt:lpstr>
      <vt:lpstr>Wingdings</vt:lpstr>
      <vt:lpstr>Unitech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 </cp:lastModifiedBy>
  <cp:revision>1014</cp:revision>
  <dcterms:created xsi:type="dcterms:W3CDTF">2008-06-01T13:34:12Z</dcterms:created>
  <dcterms:modified xsi:type="dcterms:W3CDTF">2024-09-16T01:50:12Z</dcterms:modified>
</cp:coreProperties>
</file>